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xml" ContentType="application/inkml+xml"/>
  <Override PartName="/ppt/notesSlides/notesSlide8.xml" ContentType="application/vnd.openxmlformats-officedocument.presentationml.notesSlide+xml"/>
  <Override PartName="/ppt/ink/ink3.xml" ContentType="application/inkml+xml"/>
  <Override PartName="/ppt/notesSlides/notesSlide9.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0.xml" ContentType="application/vnd.openxmlformats-officedocument.presentationml.notesSlide+xml"/>
  <Override PartName="/ppt/ink/ink8.xml" ContentType="application/inkml+xml"/>
  <Override PartName="/ppt/notesSlides/notesSlide11.xml" ContentType="application/vnd.openxmlformats-officedocument.presentationml.notesSlide+xml"/>
  <Override PartName="/ppt/ink/ink9.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6" r:id="rId14"/>
    <p:sldId id="275" r:id="rId15"/>
    <p:sldId id="268" r:id="rId16"/>
    <p:sldId id="269" r:id="rId17"/>
    <p:sldId id="270" r:id="rId18"/>
    <p:sldId id="271" r:id="rId19"/>
    <p:sldId id="272" r:id="rId20"/>
    <p:sldId id="273" r:id="rId21"/>
    <p:sldId id="274" r:id="rId22"/>
    <p:sldId id="278" r:id="rId23"/>
    <p:sldId id="283" r:id="rId24"/>
    <p:sldId id="279" r:id="rId25"/>
    <p:sldId id="284" r:id="rId26"/>
    <p:sldId id="280" r:id="rId27"/>
    <p:sldId id="281" r:id="rId28"/>
    <p:sldId id="285" r:id="rId29"/>
    <p:sldId id="282" r:id="rId30"/>
    <p:sldId id="286" r:id="rId31"/>
    <p:sldId id="287" r:id="rId32"/>
    <p:sldId id="2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4660"/>
  </p:normalViewPr>
  <p:slideViewPr>
    <p:cSldViewPr snapToGrid="0">
      <p:cViewPr varScale="1">
        <p:scale>
          <a:sx n="85" d="100"/>
          <a:sy n="85" d="100"/>
        </p:scale>
        <p:origin x="9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t Forsyth" userId="b20620ee-80b0-465a-b905-e82100580f96" providerId="ADAL" clId="{5A1C75F2-4540-4807-9D04-4AA9CF71CA0B}"/>
    <pc:docChg chg="custSel modSld">
      <pc:chgData name="Juliet Forsyth" userId="b20620ee-80b0-465a-b905-e82100580f96" providerId="ADAL" clId="{5A1C75F2-4540-4807-9D04-4AA9CF71CA0B}" dt="2023-07-17T10:54:40.975" v="597" actId="20577"/>
      <pc:docMkLst>
        <pc:docMk/>
      </pc:docMkLst>
      <pc:sldChg chg="modSp mod">
        <pc:chgData name="Juliet Forsyth" userId="b20620ee-80b0-465a-b905-e82100580f96" providerId="ADAL" clId="{5A1C75F2-4540-4807-9D04-4AA9CF71CA0B}" dt="2023-07-17T10:47:19.891" v="3" actId="20577"/>
        <pc:sldMkLst>
          <pc:docMk/>
          <pc:sldMk cId="782112584" sldId="257"/>
        </pc:sldMkLst>
        <pc:spChg chg="mod">
          <ac:chgData name="Juliet Forsyth" userId="b20620ee-80b0-465a-b905-e82100580f96" providerId="ADAL" clId="{5A1C75F2-4540-4807-9D04-4AA9CF71CA0B}" dt="2023-07-17T10:47:19.891" v="3" actId="20577"/>
          <ac:spMkLst>
            <pc:docMk/>
            <pc:sldMk cId="782112584" sldId="257"/>
            <ac:spMk id="3" creationId="{EAF44BEC-29A9-4E2C-AA4D-60C41565CF70}"/>
          </ac:spMkLst>
        </pc:spChg>
      </pc:sldChg>
      <pc:sldChg chg="modSp mod">
        <pc:chgData name="Juliet Forsyth" userId="b20620ee-80b0-465a-b905-e82100580f96" providerId="ADAL" clId="{5A1C75F2-4540-4807-9D04-4AA9CF71CA0B}" dt="2023-07-17T10:48:28.289" v="60" actId="20577"/>
        <pc:sldMkLst>
          <pc:docMk/>
          <pc:sldMk cId="3227923117" sldId="261"/>
        </pc:sldMkLst>
        <pc:spChg chg="mod">
          <ac:chgData name="Juliet Forsyth" userId="b20620ee-80b0-465a-b905-e82100580f96" providerId="ADAL" clId="{5A1C75F2-4540-4807-9D04-4AA9CF71CA0B}" dt="2023-07-17T10:48:28.289" v="60" actId="20577"/>
          <ac:spMkLst>
            <pc:docMk/>
            <pc:sldMk cId="3227923117" sldId="261"/>
            <ac:spMk id="3" creationId="{36746296-C0CB-4F76-ABB1-5493403725EB}"/>
          </ac:spMkLst>
        </pc:spChg>
      </pc:sldChg>
      <pc:sldChg chg="modSp mod">
        <pc:chgData name="Juliet Forsyth" userId="b20620ee-80b0-465a-b905-e82100580f96" providerId="ADAL" clId="{5A1C75F2-4540-4807-9D04-4AA9CF71CA0B}" dt="2023-07-17T10:52:12.404" v="512" actId="20577"/>
        <pc:sldMkLst>
          <pc:docMk/>
          <pc:sldMk cId="3738840234" sldId="274"/>
        </pc:sldMkLst>
        <pc:spChg chg="mod">
          <ac:chgData name="Juliet Forsyth" userId="b20620ee-80b0-465a-b905-e82100580f96" providerId="ADAL" clId="{5A1C75F2-4540-4807-9D04-4AA9CF71CA0B}" dt="2023-07-17T10:52:12.404" v="512" actId="20577"/>
          <ac:spMkLst>
            <pc:docMk/>
            <pc:sldMk cId="3738840234" sldId="274"/>
            <ac:spMk id="2" creationId="{158CBBCD-2E71-499D-AA71-46D5082C6EA1}"/>
          </ac:spMkLst>
        </pc:spChg>
      </pc:sldChg>
      <pc:sldChg chg="modNotesTx">
        <pc:chgData name="Juliet Forsyth" userId="b20620ee-80b0-465a-b905-e82100580f96" providerId="ADAL" clId="{5A1C75F2-4540-4807-9D04-4AA9CF71CA0B}" dt="2023-07-17T10:51:09.356" v="510" actId="20577"/>
        <pc:sldMkLst>
          <pc:docMk/>
          <pc:sldMk cId="3204794141" sldId="275"/>
        </pc:sldMkLst>
      </pc:sldChg>
      <pc:sldChg chg="modNotesTx">
        <pc:chgData name="Juliet Forsyth" userId="b20620ee-80b0-465a-b905-e82100580f96" providerId="ADAL" clId="{5A1C75F2-4540-4807-9D04-4AA9CF71CA0B}" dt="2023-07-17T10:54:40.975" v="597" actId="20577"/>
        <pc:sldMkLst>
          <pc:docMk/>
          <pc:sldMk cId="669910249" sldId="288"/>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2T10:59:39.446"/>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2T11:05:52.040"/>
    </inkml:context>
    <inkml:brush xml:id="br0">
      <inkml:brushProperty name="width" value="0.05" units="cm"/>
      <inkml:brushProperty name="height" value="0.05" units="cm"/>
      <inkml:brushProperty name="color" value="#00A0D7"/>
    </inkml:brush>
  </inkml:definitions>
  <inkml:trace contextRef="#ctx0" brushRef="#br0">821 37 3224 0 0,'0'0'4294'0'0,"-3"-14"-44"0"0,-1 11-3761 0 0,-1 0-1 0 0,0 0 1 0 0,-1 1 0 0 0,1 0 0 0 0,0 0 0 0 0,-1 0 0 0 0,1 1 0 0 0,-10-2 0 0 0,-1 2 176 0 0,-27 0 1 0 0,18 2-286 0 0,-27 4 92 0 0,31 0-170 0 0,17-4-243 0 0,1 1 0 0 0,-1-1 0 0 0,1-1 0 0 0,-1 1 0 0 0,-4 0 0 0 0,-10-1 202 0 0,0 1 0 0 0,1 1-1 0 0,-34 8 1 0 0,30-6-154 0 0,0 2-1 0 0,1 0 1 0 0,-1 2 0 0 0,1 0-1 0 0,-28 17 1 0 0,30-15-66 0 0,4-1-3 0 0,-24 18 0 0 0,19-11-44 0 0,12-11 19 0 0,0 0 1 0 0,0 1 0 0 0,1-1 0 0 0,0 1 0 0 0,0 1-1 0 0,1-1 1 0 0,0 1 0 0 0,-8 13 0 0 0,4-3 36 0 0,-1 0-1 0 0,-15 20 1 0 0,14-23-30 0 0,2 0 0 0 0,0 1 0 0 0,-11 23 0 0 0,1 6 35 0 0,10-23-55 0 0,0 0-1 0 0,-9 35 0 0 0,6-7 55 0 0,7-21-19 0 0,3-15-28 0 0,-1 0 0 0 0,2 1-1 0 0,0-1 1 0 0,0 0 0 0 0,1 1 0 0 0,1-1 0 0 0,2 14 0 0 0,0-13-5 0 0,-1 0 0 0 0,1 16 0 0 0,1 10-68 0 0,-3-31 58 0 0,0 0 10 0 0,1-1 0 0 0,0 0-1 0 0,3 9 1 0 0,2 8 148 0 0,-7-22-166 0 0,1 1 0 0 0,0 0 0 0 0,0 0 0 0 0,0-1 0 0 0,1 1 0 0 0,-1-1 0 0 0,1 1 0 0 0,0-1-1 0 0,0 1 1 0 0,0-1 0 0 0,0 0 0 0 0,4 3 0 0 0,-4-3 16 0 0,0-1 0 0 0,0 0 0 0 0,0 1 0 0 0,-1 0 0 0 0,1-1 0 0 0,1 4 0 0 0,-2-3 0 0 0,0-1 0 0 0,1 1 0 0 0,-1 0 0 0 0,1-1 0 0 0,0 1 0 0 0,0-1 0 0 0,0 0 0 0 0,3 3 0 0 0,2 2 0 0 0,1 0 0 0 0,-2 1 0 0 0,1 0 0 0 0,-1 0 0 0 0,0 0 0 0 0,-1 1 0 0 0,0 0 0 0 0,6 15 0 0 0,-8-21 0 0 0,-1 1 0 0 0,1 0 0 0 0,0-1 0 0 0,0 0 0 0 0,1 0 0 0 0,-1 0 0 0 0,1 0 0 0 0,4 3 0 0 0,8 7 0 0 0,9 9 0 0 0,1-2 0 0 0,0 0 0 0 0,37 20 0 0 0,-53-35-12 0 0,0-1-1 0 0,0 0 0 0 0,0-1 0 0 0,20 4 0 0 0,71 9-123 0 0,-89-15 97 0 0,0 0 0 0 0,0 0 1 0 0,0-1-1 0 0,21-2 0 0 0,-4-3-46 0 0,19-4 10 0 0,-34 5 44 0 0,2 0-400 0 0,25-10-1 0 0,-21 7 154 0 0,-17 7 279 0 0,0-1 1 0 0,0 0-1 0 0,0 0 1 0 0,-1-1 0 0 0,1 1-1 0 0,0 0 1 0 0,0-1 0 0 0,4-3-1 0 0,-3 2-1 0 0,0 0 0 0 0,0 1 0 0 0,0-1 0 0 0,8-3 0 0 0,-9 5 0 0 0,1-1 0 0 0,-1 1 0 0 0,0-1 0 0 0,0 0 0 0 0,0 0 0 0 0,0 0 0 0 0,0-1 0 0 0,0 1 0 0 0,3-4 0 0 0,26-29 0 0 0,-25 28 0 0 0,0 1 0 0 0,-1-1 0 0 0,0-1 0 0 0,0 1 0 0 0,8-15 0 0 0,-9 11 0 0 0,1 0 0 0 0,1 0 0 0 0,0 0 0 0 0,11-13 0 0 0,-13 19 0 0 0,-1-1 0 0 0,-1 1 0 0 0,6-10 0 0 0,-6 9 0 0 0,0 0 0 0 0,1 1 0 0 0,6-9 0 0 0,-8 11-2 0 0,0 0-1 0 0,-1 0 0 0 0,1 0 0 0 0,-1 0 0 0 0,0 0 0 0 0,1 0 1 0 0,-2 0-1 0 0,1 0 0 0 0,0 0 0 0 0,0 0 0 0 0,-1-5 1 0 0,1 4-35 0 0,-1 0 1 0 0,1 0 0 0 0,0 0-1 0 0,0 1 1 0 0,0-1 0 0 0,3-4-1 0 0,1-2 29 0 0,-1-1 0 0 0,0 0 0 0 0,0 0 0 0 0,-1 0 0 0 0,0 0 0 0 0,-1 0 0 0 0,0-1 0 0 0,-1 1 0 0 0,0-14 0 0 0,1-4 8 0 0,-1 22 0 0 0,0 0 0 0 0,-1-1 0 0 0,1 1 0 0 0,-2-8 0 0 0,-8-49 0 0 0,6 15 0 0 0,0 28 0 0 0,3 17 0 0 0,0-1 0 0 0,-1 1 0 0 0,0 0 0 0 0,0 0 0 0 0,-2-8 0 0 0,2 10 0 0 0,1 0 0 0 0,-1 0 0 0 0,1 0 0 0 0,0-1 0 0 0,0 1 0 0 0,0 0 0 0 0,0-3 0 0 0,-1-12 0 0 0,-5-4 0 0 0,4 18 0 0 0,1 0 0 0 0,0 0 0 0 0,0-1 0 0 0,0 1 0 0 0,1 0 0 0 0,-1-1 0 0 0,1 1 0 0 0,-1 0 0 0 0,1-1 0 0 0,0 1 0 0 0,0-1 0 0 0,1 1 0 0 0,-1 0 0 0 0,2-4 0 0 0,-2 2 6 0 0,1 1 0 0 0,-1 0-1 0 0,1-1 1 0 0,-1 1-1 0 0,0-1 1 0 0,-1 1-1 0 0,1-1 1 0 0,-1 1-1 0 0,0-1 1 0 0,-2-5-1 0 0,1 0 9 0 0,-2-4-12 0 0,-9-25 0 0 0,8 26 35 0 0,-6-24-1 0 0,9 32-20 0 0,0 0 0 0 0,-1 0 0 0 0,1 0 0 0 0,-1 0 0 0 0,-4-4 0 0 0,-3-7-16 0 0,7 12 80 0 0,0 0 0 0 0,0 0 0 0 0,-1 0 0 0 0,0 0 0 0 0,0 0 0 0 0,-7-4 0 0 0,-11-3 19 0 0,14 6-49 0 0,1-1-1 0 0,0 0 1 0 0,-7-8 0 0 0,-6-5 15 0 0,-35-22-1662 0 0,51 39 759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2T10:45:12.254"/>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2T10:45:12.254"/>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2T11:06:10.915"/>
    </inkml:context>
    <inkml:brush xml:id="br0">
      <inkml:brushProperty name="width" value="0.05" units="cm"/>
      <inkml:brushProperty name="height" value="0.05" units="cm"/>
      <inkml:brushProperty name="color" value="#00A0D7"/>
    </inkml:brush>
  </inkml:definitions>
  <inkml:trace contextRef="#ctx0" brushRef="#br0">721 122 920 0 0,'0'0'4087'0'0,"-12"-21"1210"0"0,10 17-5092 0 0,0 1 0 0 0,0 0 1 0 0,0 0-1 0 0,0 0 0 0 0,0 0 1 0 0,-1 0-1 0 0,1 0 0 0 0,-1 0 1 0 0,-5-4-1 0 0,0 0 126 0 0,6 6-236 0 0,-1 0 0 0 0,1 0 0 0 0,-1 0 0 0 0,1 0 0 0 0,-1 1 0 0 0,0-1 0 0 0,1 1 0 0 0,-1-1 0 0 0,-3 1 0 0 0,-6-2 101 0 0,-70-14 978 0 0,-10-5 200 0 0,2 9-341 0 0,86 12-984 0 0,0 0 0 0 0,0 1 0 0 0,-1-1 0 0 0,1 1 0 0 0,0 0 0 0 0,0 0 0 0 0,0 1 0 0 0,-6 2 0 0 0,-15 4 325 0 0,-3 8-62 0 0,4 10-15 0 0,14-14-216 0 0,0 0-1 0 0,-16 25 0 0 0,3-3-81 0 0,-1 6 21 0 0,-23 30 478 0 0,36-49-488 0 0,10-17-1 0 0,-1 0 0 0 0,0 0 0 0 0,0 0 0 0 0,-1 0 0 0 0,-4 7 0 0 0,-14 25 65 0 0,18-30-55 0 0,-1 0-1 0 0,1 0 1 0 0,0 0-1 0 0,0 1 1 0 0,1-1-1 0 0,-3 13 1 0 0,-6 14-5 0 0,10-30-6 0 0,0 0-1 0 0,0 0 0 0 0,1 0 0 0 0,-1 0 0 0 0,1 0 0 0 0,0 0 0 0 0,0 4 0 0 0,-3 17 0 0 0,1-13-7 0 0,0 0 0 0 0,0 0 0 0 0,1 16 0 0 0,0-15 0 0 0,0 1 0 0 0,-3 17 0 0 0,2-19 0 0 0,0 0 0 0 0,2 0 0 0 0,-1-1 0 0 0,1 1 0 0 0,2 15 0 0 0,1 13 0 0 0,-3-23 0 0 0,2 0 0 0 0,4 18 0 0 0,0 1 0 0 0,-5-29 0 0 0,1 0 0 0 0,0 1 0 0 0,0-1 0 0 0,5 10 0 0 0,5 14 0 0 0,5 8 0 0 0,-6-16 0 0 0,-5-8 3 0 0,0 0 0 0 0,1-1-1 0 0,1 0 1 0 0,0 0 0 0 0,1-1-1 0 0,0 0 1 0 0,1 0 0 0 0,0-1-1 0 0,23 18 1 0 0,-22-19 174 0 0,5 2-107 0 0,0-3-201 0 0,-7-4 128 0 0,0-1 1 0 0,0 1 0 0 0,0-2-1 0 0,1 1 1 0 0,-1-1 0 0 0,1 0 0 0 0,0-1-1 0 0,0-1 1 0 0,0 1 0 0 0,0-1-1 0 0,10-1 1 0 0,65 6-9 0 0,-42-6 75 0 0,-4 0-16 0 0,-31-1-43 0 0,1 1 1 0 0,14 1-1 0 0,-17-1 3 0 0,0-1-1 0 0,0 1 0 0 0,-1-1 0 0 0,1 0 0 0 0,0-1 0 0 0,9-3 0 0 0,-3 2-57 0 0,-6 1 42 0 0,1-1-1 0 0,-1 0 1 0 0,0 0-1 0 0,9-6 1 0 0,9-6 50 0 0,-21 13-42 0 0,0-1 0 0 0,0 1 0 0 0,0-1 0 0 0,-1 0 0 0 0,1 0 0 0 0,-1 0 0 0 0,0 0 0 0 0,0 0 0 0 0,3-6 0 0 0,12-12 0 0 0,-10 9 0 0 0,1 1 0 0 0,-1-1 0 0 0,-1-1 0 0 0,7-18 0 0 0,4-3 0 0 0,2 6-3 0 0,-16 25-4 0 0,0-1 1 0 0,-1 1-1 0 0,1-1 0 0 0,-1 0 0 0 0,0 0 1 0 0,0 0-1 0 0,0 0 0 0 0,2-8 0 0 0,8-24-25 0 0,-9 28 21 0 0,0 1 1 0 0,3-15-1 0 0,-2 2 11 0 0,-2 14 0 0 0,-1-1 0 0 0,1 0 0 0 0,-1-12 0 0 0,4-11-50 0 0,-4 24 40 0 0,1 0 1 0 0,-1 1 0 0 0,0-11-1 0 0,-1-5 10 0 0,1 10 0 0 0,-1-1 0 0 0,-1 1 0 0 0,-2-17 0 0 0,2 4 0 0 0,1 20 0 0 0,0-1 0 0 0,0 1 0 0 0,0-1 0 0 0,-1 0 0 0 0,-1-5 0 0 0,1 1 0 0 0,-1-1 0 0 0,1-16 0 0 0,-1-9 0 0 0,-3-4 0 0 0,4 33 0 0 0,0 3 0 0 0,1 0 0 0 0,-1 0 0 0 0,0 0 0 0 0,0 1 0 0 0,0-1 0 0 0,0 0 0 0 0,-1 1 0 0 0,1-1 0 0 0,-1 1 0 0 0,1-1 0 0 0,-1 1 0 0 0,-3-4 0 0 0,4 4 0 0 0,-1 0 0 0 0,1 0 0 0 0,0-1 0 0 0,0 1 0 0 0,0-1 0 0 0,0 1 0 0 0,0-1 0 0 0,1 1 0 0 0,-1-1 0 0 0,1 1 0 0 0,0-1 0 0 0,-1 1 0 0 0,1-1 0 0 0,1-5 0 0 0,-2-1 0 0 0,1 8 0 0 0,-1 0 0 0 0,1 0 0 0 0,0 1 0 0 0,0-1 0 0 0,0 0 0 0 0,0 0 0 0 0,0 0 0 0 0,0 0 0 0 0,0 0 0 0 0,0 1 0 0 0,1-1 0 0 0,-1-2 0 0 0,-4-11 0 0 0,1 5 0 0 0,2 7 0 0 0,1 0 0 0 0,-1 0 0 0 0,1 0 0 0 0,-1 1 0 0 0,0-1 0 0 0,0 0 0 0 0,0 1 0 0 0,0-1 0 0 0,0 1 0 0 0,0-1 0 0 0,-1 1 0 0 0,1-1 0 0 0,0 1 0 0 0,-1 0 0 0 0,-2-2 0 0 0,-17-19 0 0 0,20 21 0 0 0,-1 0 0 0 0,1 0 0 0 0,0-1 0 0 0,0 1 0 0 0,0-1 0 0 0,0 1 0 0 0,0-1 0 0 0,0 1 0 0 0,0-1 0 0 0,0 0 0 0 0,0-1 0 0 0,-4-7 0 0 0,-40-50 0 0 0,42 54-202 0 0,-1 1 0 0 0,1-1 0 0 0,1 0 0 0 0,-1 0 0 0 0,-2-8 0 0 0,2-1-490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2T11:06:13.957"/>
    </inkml:context>
    <inkml:brush xml:id="br0">
      <inkml:brushProperty name="width" value="0.05" units="cm"/>
      <inkml:brushProperty name="height" value="0.05" units="cm"/>
      <inkml:brushProperty name="color" value="#00A0D7"/>
    </inkml:brush>
  </inkml:definitions>
  <inkml:trace contextRef="#ctx0" brushRef="#br0">899 93 3224 0 0,'-27'-1'5494'0'0,"17"-3"-2686"0"0,-3 0-2141 0 0,10 3-571 0 0,1 0 0 0 0,0 0 0 0 0,0 0 0 0 0,0 0 0 0 0,0 0 0 0 0,0 0 0 0 0,1 0 0 0 0,-4-3 0 0 0,4 3 119 0 0,-13 1 473 0 0,12-1-581 0 0,0 1 0 0 0,0-1 1 0 0,-1 0-1 0 0,1 0 0 0 0,0 0 1 0 0,0 0-1 0 0,0 0 0 0 0,0 0 1 0 0,0 0-1 0 0,0-1 0 0 0,-2-1 1 0 0,-3-1 219 0 0,7 4-323 0 0,-1 0 0 0 0,1 0-1 0 0,0 0 1 0 0,0 0 0 0 0,-1 0 0 0 0,1 0-1 0 0,0-1 1 0 0,-1 1 0 0 0,1 0-1 0 0,0 0 1 0 0,0 0 0 0 0,-1 0-1 0 0,1-1 1 0 0,0 1 0 0 0,0 0 0 0 0,0 0-1 0 0,-1 0 1 0 0,1-1 0 0 0,0 1-1 0 0,0 0 1 0 0,0 0 0 0 0,-1-1-1 0 0,1 1 1 0 0,0 0 0 0 0,0-1 0 0 0,-2 0 28 0 0,0 1 1 0 0,1-1 0 0 0,-1 1 0 0 0,0-1 0 0 0,0 1 0 0 0,0 0 0 0 0,0-1 0 0 0,-3 1 0 0 0,-3 0 44 0 0,0 0 1 0 0,0-1 0 0 0,0 0 0 0 0,-11-4 0 0 0,13 4 26 0 0,1 0 1 0 0,-1 0-1 0 0,1 0 1 0 0,-9 0-1 0 0,10 0-6 0 0,-1 0 0 0 0,1 0 0 0 0,0 0-1 0 0,0 0 1 0 0,0-1 0 0 0,-7-3 0 0 0,-4-1 47 0 0,4 3-20 0 0,0 0-1 0 0,-1 1 1 0 0,1 0 0 0 0,-17-1 0 0 0,21 3-112 0 0,4 0-9 0 0,0-1 1 0 0,1 1 0 0 0,-1 0-1 0 0,0 0 1 0 0,0 1 0 0 0,0-1-1 0 0,1 1 1 0 0,-1-1 0 0 0,0 1-1 0 0,-3 1 1 0 0,2-1 44 0 0,-1 0 1 0 0,1 0-1 0 0,0 0 1 0 0,-1 0-1 0 0,0-1 1 0 0,-7 0-1 0 0,5 0 29 0 0,-2 1 152 0 0,0 0 1 0 0,1 0-1 0 0,-15 4 1 0 0,16-3-224 0 0,-1 0 0 0 0,1-1 0 0 0,-12 1 0 0 0,-29 5 357 0 0,47-7-357 0 0,0 0 0 0 0,0 0 0 0 0,1 0 0 0 0,-1 0 0 0 0,0 1 0 0 0,1-1 0 0 0,-1 0 0 0 0,0 0 0 0 0,1 1 0 0 0,-1-1 0 0 0,0 0 0 0 0,1 1 0 0 0,-1-1 0 0 0,1 1 0 0 0,-1-1 0 0 0,0 1 0 0 0,0 0 0 0 0,-8 5-5 0 0,2-3 30 0 0,0 1 0 0 0,1 0 0 0 0,-7 5 0 0 0,1-2-13 0 0,-8 5 19 0 0,10-6-20 0 0,0 0 0 0 0,1 1 0 0 0,-1 0 0 0 0,-13 13 0 0 0,1 2 38 0 0,16-17-56 0 0,-1 2-1 0 0,1-1 1 0 0,0 1-1 0 0,-9 14 0 0 0,0 3 1 0 0,-10 21 0 0 0,10-14 0 0 0,13-26 0 0 0,0-1 0 0 0,1 1 0 0 0,-1-1 0 0 0,1 1 0 0 0,0 0 0 0 0,0-1 0 0 0,0 1 0 0 0,1 6 0 0 0,-5 21 0 0 0,4-31 0 0 0,-3 15 0 0 0,0 0 0 0 0,1 0 0 0 0,-3 32 0 0 0,5-27 0 0 0,-8 42 0 0 0,3-26 0 0 0,6-27 0 0 0,0 0 0 0 0,0 0 0 0 0,1 0 0 0 0,3 16 0 0 0,0-2 0 0 0,15 83-128 0 0,-9-82 128 0 0,-8-21 0 0 0,0 0 0 0 0,-1 0 0 0 0,1 0 0 0 0,-1 0 0 0 0,0 0 0 0 0,0 0 0 0 0,-1 0 0 0 0,1 6 0 0 0,-1 1 0 0 0,1 0 0 0 0,-1 1 0 0 0,2-1 0 0 0,0 0 0 0 0,0 0 0 0 0,6 16 0 0 0,-6-21 0 0 0,0 1 0 0 0,-1-1 0 0 0,2 11 0 0 0,-3-12 0 0 0,1-1 0 0 0,-1 1 0 0 0,1-1 0 0 0,0 1 0 0 0,1-1 0 0 0,-1 1 0 0 0,1-1 0 0 0,4 7 0 0 0,9 15 0 0 0,-8-14 0 0 0,0-1 0 0 0,18 22 0 0 0,-8-14 0 0 0,-8-8 0 0 0,1 0 0 0 0,1-1 0 0 0,11 9 0 0 0,16 20 0 0 0,-19-23-32 0 0,27 17 0 0 0,-40-29 32 0 0,0-1 0 0 0,0 0 0 0 0,1-1 0 0 0,10 4 0 0 0,9 3 0 0 0,9 3 0 0 0,-25-9 0 0 0,0-1 0 0 0,0 0 0 0 0,0 0 0 0 0,0-1 0 0 0,0-1 0 0 0,0 0 0 0 0,0 0 0 0 0,12-2 0 0 0,-8-1 0 0 0,22-6 0 0 0,-25 7 0 0 0,12-8 0 0 0,-19 8 0 0 0,0 0 0 0 0,0 1 0 0 0,0-1 0 0 0,0 1 0 0 0,6-1 0 0 0,106-11-202 0 0,-105 10 153 0 0,0 0 0 0 0,-1-1 0 0 0,1 0 0 0 0,-1-1 0 0 0,20-12 0 0 0,-18 9 49 0 0,-1 0 0 0 0,20-19 0 0 0,-18 17 0 0 0,-11 9 0 0 0,-1 0 0 0 0,1 0 0 0 0,-1 0 0 0 0,1 0 0 0 0,-1 0 0 0 0,1-1 0 0 0,-1 1 0 0 0,0-1 0 0 0,2-1 0 0 0,1-3 0 0 0,1 1 0 0 0,0 0 0 0 0,9-8 0 0 0,-9 8 0 0 0,0 0 0 0 0,0 0 0 0 0,0 0 0 0 0,4-7 0 0 0,27-34 28 0 0,-28 37-22 0 0,0-1 0 0 0,-1 0 0 0 0,0 0 0 0 0,0-1 0 0 0,9-21 0 0 0,-7 12-6 0 0,-7 18 0 0 0,-1-1 0 0 0,1 0 0 0 0,-1 1 0 0 0,0-1 0 0 0,0 0 0 0 0,0 0 0 0 0,0 0 0 0 0,-1 0 0 0 0,1 0 0 0 0,-1 0 0 0 0,0 0 0 0 0,0-4 0 0 0,0 3 0 0 0,0 0 0 0 0,1 1 0 0 0,-1-1 0 0 0,1 1 0 0 0,-1-1 0 0 0,1 0 0 0 0,0 1 0 0 0,0 0 0 0 0,1-1 0 0 0,-1 1 0 0 0,3-4 0 0 0,7-21 0 0 0,-6 9 0 0 0,0 1 0 0 0,14-30 0 0 0,-14 36 0 0 0,-1 1 0 0 0,0-1 0 0 0,5-24 0 0 0,-3 10 0 0 0,-3 11 0 0 0,0 0 0 0 0,0-17 0 0 0,2-13 0 0 0,-2 32 0 0 0,-3 12 0 0 0,1-1 0 0 0,-1 0 0 0 0,1 1 0 0 0,-1-1 0 0 0,0 0 0 0 0,0 1 0 0 0,0-1 0 0 0,1 0 0 0 0,-2 1 0 0 0,1-1 0 0 0,0 0 0 0 0,0 1 0 0 0,-1-1 0 0 0,1 0 0 0 0,-1-1 0 0 0,-5-24 0 0 0,5 20 0 0 0,0 1 0 0 0,0 0 0 0 0,-4-8 0 0 0,-3-7 0 0 0,7 15 0 0 0,-1 1 0 0 0,0 0 0 0 0,0 0 0 0 0,-1 0 0 0 0,0 0 0 0 0,1 1 0 0 0,-2-1 0 0 0,1 1 0 0 0,-4-5 0 0 0,4 6 0 0 0,0-1 0 0 0,1 1 0 0 0,0-1 0 0 0,0 0 0 0 0,-3-7 0 0 0,-5-7 0 0 0,9 17 0 0 0,0-1 0 0 0,1 1 0 0 0,-1 0 0 0 0,1-1 0 0 0,-1 1 0 0 0,1 0 0 0 0,-1-1 0 0 0,1 1 0 0 0,0-1 0 0 0,0 1 0 0 0,-1 0 0 0 0,1-3 0 0 0,0 2 0 0 0,0-1 0 0 0,0 1 0 0 0,0 0 0 0 0,-1-1 0 0 0,1 1 0 0 0,-1 0 0 0 0,0-1 0 0 0,0 1 0 0 0,0 0 0 0 0,0 0 0 0 0,-2-3 0 0 0,-7-13 0 0 0,7 16 0 0 0,1 0-1 0 0,0 0 1 0 0,0 0-1 0 0,0 0 0 0 0,0 0 1 0 0,-2-3-1 0 0,2 1 11 0 0,-1 1-1 0 0,1 0 1 0 0,-1 0 0 0 0,0 0-1 0 0,-5-3 1 0 0,-6-2 14 0 0,10 7-1 0 0,1-1 1 0 0,0 0-1 0 0,0 1 1 0 0,0-1-1 0 0,1 0 1 0 0,-1 0 0 0 0,0 0-1 0 0,1-1 1 0 0,-1 1-1 0 0,1-1 1 0 0,-4-4-1 0 0,2 1 28 0 0,-1 0 1 0 0,1 1-1 0 0,-12-10 0 0 0,0-2-32 0 0,-8-4 45 0 0,22 19-63 0 0,1 1-1 0 0,-1-1 0 0 0,0 1 0 0 0,1 0 0 0 0,-1-1 0 0 0,0 1 0 0 0,0 0 1 0 0,0 0-1 0 0,-3-1 0 0 0,2 1-3 0 0,1 0 1 0 0,-1 0-1 0 0,1 0 1 0 0,-1-1-1 0 0,1 1 1 0 0,-3-3-1 0 0,-10-12-1650 0 0,10 10-2504 0 0,-3-2-2192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2T11:06:16.490"/>
    </inkml:context>
    <inkml:brush xml:id="br0">
      <inkml:brushProperty name="width" value="0.05" units="cm"/>
      <inkml:brushProperty name="height" value="0.05" units="cm"/>
      <inkml:brushProperty name="color" value="#00A0D7"/>
    </inkml:brush>
  </inkml:definitions>
  <inkml:trace contextRef="#ctx0" brushRef="#br0">829 99 4608 0 0,'-3'11'69'0'0,"2"-9"-17"0"0,0 0-1 0 0,0 1 0 0 0,1-1 1 0 0,-1 1-1 0 0,1-1 1 0 0,0 6-1 0 0,3-23 600 0 0,-6-45 5821 0 0,2 59-6419 0 0,1 0 1 0 0,0 1 0 0 0,0-1 0 0 0,0 0 0 0 0,-1 1 0 0 0,1-1-1 0 0,0 0 1 0 0,-1 1 0 0 0,1-1 0 0 0,0 1 0 0 0,-1-1 0 0 0,1 1-1 0 0,-1-1 1 0 0,1 1 0 0 0,-1-1 0 0 0,1 1 0 0 0,-1-1 0 0 0,1 1-1 0 0,-1-1 1 0 0,0 1 0 0 0,1 0 0 0 0,-1-1 0 0 0,0 1 0 0 0,1 0-1 0 0,-1 0 1 0 0,0 0 0 0 0,1-1 0 0 0,-1 1 0 0 0,-1 0 0 0 0,-10-6 776 0 0,5 3-635 0 0,1 1 0 0 0,-1 0 0 0 0,1 1 1 0 0,-14-3-1 0 0,8 4 236 0 0,0-2-1 0 0,-1 1 1 0 0,-12-5 0 0 0,0 1-18 0 0,16 4-238 0 0,0 0 0 0 0,-16 1-1 0 0,18 0-86 0 0,0 0 0 0 0,-1 0-1 0 0,1-1 1 0 0,0 1 0 0 0,-11-4-1 0 0,16 3-60 0 0,0 1-1 0 0,0-1 1 0 0,-1 1-1 0 0,1-1 0 0 0,0 1 1 0 0,0 0-1 0 0,-1 0 1 0 0,1 0-1 0 0,0 0 0 0 0,-1 0 1 0 0,1 0-1 0 0,0 1 1 0 0,0-1-1 0 0,-1 1 0 0 0,1 0 1 0 0,0-1-1 0 0,0 1 1 0 0,0 0-1 0 0,-4 3 0 0 0,-3 2 128 0 0,-1-1 0 0 0,-19 8 0 0 0,22-10-98 0 0,-22 10 105 0 0,-1 1-1 0 0,-44 30 1 0 0,40-17-101 0 0,33-26-52 0 0,0-1-1 0 0,0 1 0 0 0,0 0 0 0 0,0-1 1 0 0,0 1-1 0 0,0-1 0 0 0,-1 0 0 0 0,1 1 1 0 0,0-1-1 0 0,-2 1 0 0 0,-11 3 72 0 0,2 4-44 0 0,0 1 0 0 0,0 0 0 0 0,1 1 0 0 0,1 0 1 0 0,-15 16-1 0 0,-1 4-24 0 0,17-21-11 0 0,1 0 0 0 0,0 1-1 0 0,0 0 1 0 0,1 0 0 0 0,-7 14 0 0 0,2-1 0 0 0,-7 14 0 0 0,11-17 0 0 0,-7 27 0 0 0,8-24 0 0 0,-12 33 0 0 0,14-43 0 0 0,-8 47 0 0 0,12-55 0 0 0,0-1 0 0 0,0 0 0 0 0,0 0 0 0 0,1 1 0 0 0,0-1 0 0 0,0 0 0 0 0,0 5 0 0 0,0 17 0 0 0,-1-9-1 0 0,1 0-1 0 0,1-1 0 0 0,0 1 1 0 0,1 0-1 0 0,7 28 0 0 0,0-3-52 0 0,-3-18 54 0 0,2 0 0 0 0,1-1 0 0 0,0 1 0 0 0,15 23 0 0 0,-19-37 0 0 0,56 103 27 0 0,-19-37 584 0 0,-31-56-924 0 0,-2-4 244 0 0,1 0 0 0 0,0 0 0 0 0,18 20-1 0 0,7-2 70 0 0,-24-25 3 0 0,-9-7-11 0 0,1 1-1 0 0,0-1 1 0 0,-1 0 0 0 0,1 0-1 0 0,0 0 1 0 0,0 0 0 0 0,4 2-1 0 0,27 12 9 0 0,-23-10 0 0 0,-1-1 0 0 0,1-1 0 0 0,19 7 0 0 0,-9-5 0 0 0,-14-3 0 0 0,-1-1 0 0 0,1 0 0 0 0,0 0 0 0 0,11 0 0 0 0,1 0 0 0 0,0-1 0 0 0,0-1 0 0 0,0 0 0 0 0,-1-2 0 0 0,25-4 0 0 0,53-16-1070 0 0,-69 16 1391 0 0,14-5 36 0 0,-13 2-558 0 0,-18 6 46 0 0,0-1 1 0 0,18-9-1 0 0,-19 8 128 0 0,0 0-1 0 0,0-2 1 0 0,-1 1-1 0 0,1-1 1 0 0,-1 0-1 0 0,-1 0 1 0 0,9-12-1 0 0,12-24-171 0 0,-22 30 136 0 0,0 0-1 0 0,5-17 1 0 0,-6 16 13 0 0,0 1 0 0 0,10-18 0 0 0,-11 23 30 0 0,-1 0-1 0 0,0-1 1 0 0,0 1-1 0 0,3-15 1 0 0,3-11-14 0 0,-4 6 34 0 0,-4 24 0 0 0,0-1 0 0 0,-1 1 0 0 0,2 0 0 0 0,-1-1 0 0 0,2-3 0 0 0,-2 4 0 0 0,0 1 0 0 0,0 0 0 0 0,0 0 0 0 0,0 0 0 0 0,-1-5 0 0 0,5-14 0 0 0,23-45 0 0 0,-27 65 0 0 0,-1-1 0 0 0,1 1 0 0 0,-1 0 0 0 0,1-1 0 0 0,-1 1 0 0 0,0-1 0 0 0,0 1 0 0 0,0-5 0 0 0,1-9 0 0 0,2-3 11 0 0,0 0 0 0 0,-2 0-1 0 0,0 0 1 0 0,-1-1 0 0 0,-4-31-1 0 0,0-1-10 0 0,3 39-1 0 0,1 1-1 0 0,2-23 1 0 0,0-3 59 0 0,0 12-48 0 0,-1 21 5 0 0,-1 0 0 0 0,1 0 0 0 0,-1 0-1 0 0,0 0 1 0 0,-1 0 0 0 0,1 0 0 0 0,-1 0 0 0 0,-1-6 0 0 0,-4-17 78 0 0,5 22-68 0 0,-1-1-1 0 0,1 1 1 0 0,-1-1 0 0 0,0 1 0 0 0,-5-10 0 0 0,-5-8-12 0 0,4 8 77 0 0,-16-25-1 0 0,7 22 47 0 0,14 17-133 0 0,0-1 1 0 0,1-1-1 0 0,-1 1 1 0 0,0 0-1 0 0,1-1 1 0 0,-3-4-1 0 0,4 6-17 0 0,-1-1 0 0 0,0 0-1 0 0,0 1 1 0 0,0-1-1 0 0,-5-4 1 0 0,-7-10 20 0 0,12 15 22 0 0,1 1 0 0 0,0-1 0 0 0,-1 1 0 0 0,0-1 0 0 0,1 1-1 0 0,-1 0 1 0 0,0 0 0 0 0,1-1 0 0 0,-1 1 0 0 0,0 0 0 0 0,0 1 0 0 0,-2-2-1 0 0,-14-8 249 0 0,-3 0-170 0 0,5-4-82 0 0,-20-23 0 0 0,27 27-335 0 0,-1 0 0 0 0,0 1-1 0 0,0 0 1 0 0,-1 1-1 0 0,0 1 1 0 0,-23-13-1 0 0,27 16-828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2T11:06:39.527"/>
    </inkml:context>
    <inkml:brush xml:id="br0">
      <inkml:brushProperty name="width" value="0.05" units="cm"/>
      <inkml:brushProperty name="height" value="0.05" units="cm"/>
      <inkml:brushProperty name="color" value="#00A0D7"/>
    </inkml:brush>
  </inkml:definitions>
  <inkml:trace contextRef="#ctx0" brushRef="#br0">957 220 2304 0 0,'0'0'9074'0'0,"-7"0"-8146"0"0,3 0-774 0 0,0-1 0 0 0,0 0 0 0 0,0 0-1 0 0,-8-2 1 0 0,-13-3 235 0 0,23 6-353 0 0,1-1 0 0 0,-1 1 0 0 0,1 0 0 0 0,-1-1-1 0 0,0 1 1 0 0,1-1 0 0 0,-1 1 0 0 0,1-1 0 0 0,-1 0 0 0 0,1 1 0 0 0,0-1 0 0 0,-1 0 0 0 0,1 0 0 0 0,0 0 0 0 0,-3-2 0 0 0,-15-22 603 0 0,5 7-341 0 0,13 16-270 0 0,0 1 0 0 0,1-1 1 0 0,-1 0-1 0 0,1 0 1 0 0,-1 0-1 0 0,1 0 1 0 0,-1 0-1 0 0,1 0 1 0 0,0 0-1 0 0,0 0 1 0 0,0 0-1 0 0,0 0 1 0 0,1-3-1 0 0,-1-2 102 0 0,0 7-120 0 0,-1-1 0 0 0,1 1 0 0 0,-1 0 1 0 0,1-1-1 0 0,-1 1 0 0 0,0-1 1 0 0,1 1-1 0 0,-1 0 0 0 0,1-1 0 0 0,-1 1 1 0 0,0 0-1 0 0,1 0 0 0 0,-2-1 1 0 0,-7-7 189 0 0,8 7-181 0 0,1 0-1 0 0,-1 0 0 0 0,0 1 0 0 0,0-1 0 0 0,0 0 0 0 0,0 0 0 0 0,1 1 0 0 0,-1-1 0 0 0,0 0 0 0 0,-2 0 1 0 0,0 0 2 0 0,0 0 0 0 0,1 0 1 0 0,-1 0-1 0 0,1 0 0 0 0,-1 0 1 0 0,1-1-1 0 0,-1 1 0 0 0,1-1 1 0 0,0 1-1 0 0,0-1 0 0 0,-4-3 1 0 0,6 4-16 0 0,0 1 0 0 0,0 0 0 0 0,0 0 0 0 0,-1-1 0 0 0,1 1 1 0 0,0 0-1 0 0,0 0 0 0 0,0 0 0 0 0,-1-1 0 0 0,1 1 1 0 0,0 0-1 0 0,0 0 0 0 0,-1 0 0 0 0,1 0 0 0 0,0-1 0 0 0,0 1 1 0 0,-1 0-1 0 0,1 0 0 0 0,0 0 0 0 0,0 0 0 0 0,-1 0 1 0 0,1 0-1 0 0,0 0 0 0 0,-1 0 0 0 0,1 0 0 0 0,0 0 0 0 0,0 0 1 0 0,-1 0-1 0 0,0 0-1 0 0,1 0-1 0 0,0 0 1 0 0,-1 0 0 0 0,1 0 0 0 0,-1 0 0 0 0,1 0-1 0 0,-1 0 1 0 0,1 0 0 0 0,0 0 0 0 0,-1 0 0 0 0,1 0-1 0 0,-1-1 1 0 0,1 1 0 0 0,0 0 0 0 0,-1 0 0 0 0,1 0-1 0 0,-1-1 1 0 0,1 1 0 0 0,0 0 0 0 0,-1-1-1 0 0,-8-7 106 0 0,-1 1 0 0 0,-12-9 0 0 0,13 11 88 0 0,-20-12 13 0 0,26 15-161 0 0,0 0 0 0 0,-1 0-1 0 0,1 0 1 0 0,-1 1 0 0 0,1 0 0 0 0,-1 0-1 0 0,0 0 1 0 0,1 0 0 0 0,-1 1 0 0 0,0-1-1 0 0,0 1 1 0 0,1 0 0 0 0,-7 0 0 0 0,1 0 2 0 0,8 0 20 0 0,-13 0 0 0 0,-5 4-74 0 0,16-3 13 0 0,-1 0 0 0 0,1 0 0 0 0,-1 0 0 0 0,0-1 0 0 0,1 1 0 0 0,-8-1 0 0 0,4 1 52 0 0,0 0 0 0 0,1 0 0 0 0,-1 1-1 0 0,1 0 1 0 0,-1 0 0 0 0,1 0 0 0 0,0 1 0 0 0,-8 4-1 0 0,-57 23 494 0 0,60-26-418 0 0,-14 7 279 0 0,4 0-414 0 0,16-9-16 0 0,0 0 0 0 0,0 1 0 0 0,0 0 0 0 0,-9 6-1 0 0,-17 12 14 0 0,0-1 54 0 0,6 0-44 0 0,19-16-1 0 0,0 1 1 0 0,1-1-1 0 0,-1 1 0 0 0,1 1 0 0 0,0-1 0 0 0,-4 7 0 0 0,-13 12 43 0 0,-1-1 10 0 0,22-21-59 0 0,-1-1 0 0 0,1 1 0 0 0,0 0 0 0 0,0-1 0 0 0,1 1 0 0 0,-1 0 0 0 0,0 0 0 0 0,0 0 0 0 0,1-1 0 0 0,-1 1 0 0 0,1 0 0 0 0,0 0 0 0 0,-1 2 0 0 0,1 2 10 0 0,-1 0-1 0 0,-1-1 1 0 0,1 1-1 0 0,-1 0 1 0 0,0-1-1 0 0,0 1 1 0 0,-1-1-1 0 0,1 0 1 0 0,-5 6 0 0 0,-9 22-4 0 0,-4 19 49 0 0,-11 35-63 0 0,17-47 75 0 0,9-27-60 0 0,0 0-1 0 0,1 1 1 0 0,1-1 0 0 0,0 1 0 0 0,-1 21-1 0 0,-2 36 55 0 0,8-44-64 0 0,0 1 0 0 0,9 36 0 0 0,-1-6 0 0 0,-8-51 0 0 0,0 0 0 0 0,0 0 0 0 0,0 0 0 0 0,4 6 0 0 0,-2-6 0 0 0,-2 1 0 0 0,5 13 0 0 0,9 28 0 0 0,-14-40 0 0 0,1 0 0 0 0,1 0 0 0 0,-1-1 0 0 0,10 15 0 0 0,-5-9 0 0 0,-4-7 0 0 0,-3-6 0 0 0,0 1 0 0 0,0-1 0 0 0,0 1 0 0 0,-1-1 0 0 0,1 0 0 0 0,0 1 0 0 0,-1 0 0 0 0,1-1 0 0 0,-1 1 0 0 0,1-1 0 0 0,-1 1 0 0 0,0-1 0 0 0,0 1 0 0 0,0 0 0 0 0,0 2 0 0 0,-3 9 0 0 0,3-1 0 0 0,2-5 0 0 0,0-1 0 0 0,0 0 0 0 0,1 0 0 0 0,0 0 0 0 0,1 0 0 0 0,-1 0 0 0 0,1-1 0 0 0,8 10 0 0 0,39 37 0 0 0,-48-50 0 0 0,-2-1 0 0 0,1 1 0 0 0,-1 0 0 0 0,1-1 0 0 0,0 1 0 0 0,0-1 0 0 0,0 0 0 0 0,0 0 0 0 0,-1 1 0 0 0,2-1 0 0 0,-1 0 0 0 0,0-1 0 0 0,0 1 0 0 0,0 0 0 0 0,0-1 0 0 0,5 1 0 0 0,-4 1 0 0 0,1-1 0 0 0,0 1 0 0 0,0 0 0 0 0,0 0 0 0 0,-1 0 0 0 0,1 1 0 0 0,-1-1 0 0 0,0 1 0 0 0,0 0 0 0 0,0 0 0 0 0,0 0 0 0 0,3 3 0 0 0,-2 0 0 0 0,2-1 0 0 0,-1 0 0 0 0,7 4 0 0 0,69 45 0 0 0,-51-40 0 0 0,-24-12 0 0 0,-1 1 0 0 0,1-1 0 0 0,-1 1 0 0 0,9 6 0 0 0,-13-8 0 0 0,1 0 0 0 0,-1 0 0 0 0,1 0 0 0 0,-1-1 0 0 0,1 1 0 0 0,-1 0 0 0 0,1-1 0 0 0,0 1 0 0 0,-1-1 0 0 0,1 0 0 0 0,0 1 0 0 0,1-1 0 0 0,-1 0 0 0 0,0 0 0 0 0,0 1 0 0 0,0-1 0 0 0,0 0 0 0 0,-1 1 0 0 0,1-1 0 0 0,0 1 0 0 0,0 0 0 0 0,1 1 0 0 0,3 1 0 0 0,0 0 0 0 0,0-1 0 0 0,0 1 0 0 0,0-1 0 0 0,0 0 0 0 0,1-1 0 0 0,-1 1 0 0 0,1-1 0 0 0,8 0 0 0 0,42 4 0 0 0,-48-5 0 0 0,-2 0 0 0 0,0 0 0 0 0,0 0 0 0 0,0-1 0 0 0,13-2 0 0 0,-14 2 0 0 0,0 0 0 0 0,0 0 0 0 0,0 1 0 0 0,7 0 0 0 0,11-1 0 0 0,-8-1 0 0 0,-11 2 0 0 0,-1 0 0 0 0,1-1 0 0 0,0 0 0 0 0,-1 0 0 0 0,1 0 0 0 0,-1-1 0 0 0,0 1 0 0 0,1-1 0 0 0,-1 0 0 0 0,0 0 0 0 0,7-5 0 0 0,12-8 0 0 0,2 1 0 0 0,36-16 0 0 0,-42 21 0 0 0,-14 7 0 0 0,-1 0 0 0 0,0 0 0 0 0,1 0 0 0 0,7-1 0 0 0,-6 1 0 0 0,1 0 0 0 0,-1-1 0 0 0,0 0 0 0 0,0 0 0 0 0,0 0 0 0 0,0-1 0 0 0,0 0 0 0 0,0 0 0 0 0,5-5 0 0 0,8-9 0 0 0,17-20 0 0 0,-31 31 0 0 0,0-1 0 0 0,0 1 0 0 0,-1-1 0 0 0,0 0 0 0 0,0 0 0 0 0,-1 0 0 0 0,3-12 0 0 0,11-23 0 0 0,-15 36 0 0 0,1 1 0 0 0,-1-1 0 0 0,2-9 0 0 0,4-11 0 0 0,-6 21 0 0 0,0-1 0 0 0,-1 1 0 0 0,1-1 0 0 0,0-8 0 0 0,-1 8 0 0 0,-1 1 0 0 0,2-1 0 0 0,-1 1 0 0 0,4-9 0 0 0,-3 8 0 0 0,0-1 0 0 0,0 0 0 0 0,0 0 0 0 0,-1 0 0 0 0,0-9 0 0 0,4-61 0 0 0,-5 61 0 0 0,1 4 0 0 0,-1-1 0 0 0,-1 1 0 0 0,-3-17 0 0 0,1-4 0 0 0,4 28 0 0 0,-2 0 0 0 0,1 0 0 0 0,-2-10 0 0 0,0-3-1 0 0,2 16 8 0 0,0 1 0 0 0,0-1-1 0 0,-1 1 1 0 0,1-1 0 0 0,-1 1 0 0 0,1 0 0 0 0,-2-5 0 0 0,0 2-5 0 0,1 0 0 0 0,-1-1 1 0 0,1 1-1 0 0,0-6 0 0 0,0 5-2 0 0,0 1 0 0 0,0-1 0 0 0,0 1 0 0 0,-2-6-1 0 0,-11-24 1 0 0,4 14 0 0 0,-4-13 11 0 0,12 29 1 0 0,0 1-1 0 0,0-1 1 0 0,0 1 0 0 0,-5-6-1 0 0,5 6-12 0 0,-1 0 0 0 0,1-1 0 0 0,-1 1 0 0 0,-2-8 0 0 0,4 8 1 0 0,0 1-1 0 0,-1 0 1 0 0,0 0-1 0 0,0-1 1 0 0,0 1-1 0 0,0 1 1 0 0,0-1-1 0 0,-5-4 1 0 0,4 4 26 0 0,0-1 1 0 0,0 1 0 0 0,0-1-1 0 0,0 0 1 0 0,-3-7-1 0 0,-13-26 62 0 0,18 35-79 0 0,1 0-1 0 0,-2 0 1 0 0,1 0 0 0 0,0 0-1 0 0,0 0 1 0 0,-1 0 0 0 0,1 0-1 0 0,-3-2 1 0 0,-6-9 38 0 0,9 11-41 0 0,0 0 0 0 0,-1 0 0 0 0,1 0 0 0 0,-1 1 0 0 0,1-1 0 0 0,-1 0 0 0 0,0 1 0 0 0,-3-3 0 0 0,-9-9 58 0 0,13 11-60 0 0,0 0 1 0 0,-1 0-1 0 0,1 1 1 0 0,-1-1 0 0 0,0 0-1 0 0,1 1 1 0 0,-1 0-1 0 0,0-1 1 0 0,0 1-1 0 0,0 0 1 0 0,0 0 0 0 0,0 0-1 0 0,0 0 1 0 0,-1 0-1 0 0,1 0 1 0 0,-2 0 0 0 0,-11-5 2 0 0,-37-29 110 0 0,45 27-117 0 0,-2-2 0 0 0,4 7 0 0 0,4 2 0 0 0,0 1 0 0 0,0 0 0 0 0,0-1 0 0 0,0 1 0 0 0,0 0 0 0 0,0-1 0 0 0,0 0 0 0 0,0 1 0 0 0,1-1 0 0 0,-1 1 0 0 0,0-1 0 0 0,0 0 0 0 0,1 0 0 0 0,-1 1 0 0 0,0-1 0 0 0,1 0 0 0 0,-1 0 0 0 0,1 0 0 0 0,-1 0 0 0 0,1 0 0 0 0,-1 1 0 0 0,1-1 0 0 0,0 0 0 0 0,0 0 0 0 0,-1 0 0 0 0,1 0 0 0 0,0 0 0 0 0,0-2 0 0 0,-1-6 0 0 0,-3 2-16 0 0,-32-24-1162 0 0,27 22 151 0 0,3-3-48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2T11:25:09.650"/>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280AA-9BE8-45C6-97A6-8AA6C28D5176}" type="datetimeFigureOut">
              <a:rPr lang="en-GB" smtClean="0"/>
              <a:t>17/07/2023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E4155-C35A-42AA-8E12-C8749D86536B}" type="slidenum">
              <a:rPr lang="en-GB" smtClean="0"/>
              <a:t>‹#›</a:t>
            </a:fld>
            <a:endParaRPr lang="en-GB"/>
          </a:p>
        </p:txBody>
      </p:sp>
    </p:spTree>
    <p:extLst>
      <p:ext uri="{BB962C8B-B14F-4D97-AF65-F5344CB8AC3E}">
        <p14:creationId xmlns:p14="http://schemas.microsoft.com/office/powerpoint/2010/main" val="3530770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4E4155-C35A-42AA-8E12-C8749D86536B}" type="slidenum">
              <a:rPr lang="en-GB" smtClean="0"/>
              <a:t>3</a:t>
            </a:fld>
            <a:endParaRPr lang="en-GB"/>
          </a:p>
        </p:txBody>
      </p:sp>
    </p:spTree>
    <p:extLst>
      <p:ext uri="{BB962C8B-B14F-4D97-AF65-F5344CB8AC3E}">
        <p14:creationId xmlns:p14="http://schemas.microsoft.com/office/powerpoint/2010/main" val="934363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D - nil</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R – responds but is confused, unsure of where they are, slightly slurred speech/ trouble word-finding.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C – no concern</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 – airway is patent</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B – RR is 26, O2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sats</a:t>
            </a:r>
            <a:r>
              <a:rPr lang="en-GB" sz="1200" dirty="0">
                <a:effectLst/>
                <a:latin typeface="Calibri" panose="020F0502020204030204" pitchFamily="34" charset="0"/>
                <a:ea typeface="Calibri" panose="020F0502020204030204" pitchFamily="34" charset="0"/>
                <a:cs typeface="Times New Roman" panose="02020603050405020304" pitchFamily="18" charset="0"/>
              </a:rPr>
              <a:t> are 72% (if compared to rest of group other people have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sats</a:t>
            </a:r>
            <a:r>
              <a:rPr lang="en-GB" sz="1200" dirty="0">
                <a:effectLst/>
                <a:latin typeface="Calibri" panose="020F0502020204030204" pitchFamily="34" charset="0"/>
                <a:ea typeface="Calibri" panose="020F0502020204030204" pitchFamily="34" charset="0"/>
                <a:cs typeface="Times New Roman" panose="02020603050405020304" pitchFamily="18" charset="0"/>
              </a:rPr>
              <a:t> of 80%), crackles in lungs on auscultation. Cough with frothy sputum.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C – BP is 118/83, HR is 78, PCR &gt; 2 seconds but due to cold, CCR &lt; 2sec, blood on the floor and four more – no concerns.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D – glucose is 4.5, pupils normal</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E – need to take a SAMPLE history</a:t>
            </a:r>
          </a:p>
          <a:p>
            <a:endParaRPr lang="en-GB" dirty="0"/>
          </a:p>
        </p:txBody>
      </p:sp>
      <p:sp>
        <p:nvSpPr>
          <p:cNvPr id="4" name="Slide Number Placeholder 3"/>
          <p:cNvSpPr>
            <a:spLocks noGrp="1"/>
          </p:cNvSpPr>
          <p:nvPr>
            <p:ph type="sldNum" sz="quarter" idx="5"/>
          </p:nvPr>
        </p:nvSpPr>
        <p:spPr/>
        <p:txBody>
          <a:bodyPr/>
          <a:lstStyle/>
          <a:p>
            <a:fld id="{344E4155-C35A-42AA-8E12-C8749D86536B}" type="slidenum">
              <a:rPr lang="en-GB" smtClean="0"/>
              <a:t>26</a:t>
            </a:fld>
            <a:endParaRPr lang="en-GB"/>
          </a:p>
        </p:txBody>
      </p:sp>
    </p:spTree>
    <p:extLst>
      <p:ext uri="{BB962C8B-B14F-4D97-AF65-F5344CB8AC3E}">
        <p14:creationId xmlns:p14="http://schemas.microsoft.com/office/powerpoint/2010/main" val="238263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HelveticaNeue"/>
              </a:rPr>
              <a:t>Difficult to distinguish between HAPE</a:t>
            </a:r>
            <a:r>
              <a:rPr lang="en-GB" b="0" i="0">
                <a:solidFill>
                  <a:srgbClr val="000000"/>
                </a:solidFill>
                <a:effectLst/>
                <a:latin typeface="HelveticaNeue"/>
              </a:rPr>
              <a:t>, pneumonia, C19, </a:t>
            </a:r>
            <a:r>
              <a:rPr lang="en-GB" b="0" i="0" dirty="0">
                <a:solidFill>
                  <a:srgbClr val="000000"/>
                </a:solidFill>
                <a:effectLst/>
                <a:latin typeface="HelveticaNeue"/>
              </a:rPr>
              <a:t>if in doubt descend.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HelveticaNeue"/>
              </a:rPr>
              <a:t>Hypoxic pulmonary vasoconstriction (HPV) is the pulmonary circulation’s homeostatic response to airway hypoxia in lung diseases, such as pneumonia. Acute respiratory distress syndrome (ARDS). </a:t>
            </a:r>
            <a:r>
              <a:rPr lang="en-GB" b="1" i="0" dirty="0">
                <a:solidFill>
                  <a:srgbClr val="000000"/>
                </a:solidFill>
                <a:effectLst/>
                <a:latin typeface="HelveticaNeueBoldCondensed"/>
              </a:rPr>
              <a:t>Differentiating COVID-19 Pneumonia From Acute Respiratory Distress Syndrome and High Altitude Pulmonary Edema</a:t>
            </a:r>
          </a:p>
          <a:p>
            <a:r>
              <a:rPr lang="en-GB" dirty="0"/>
              <a:t>Therapeutic Implications</a:t>
            </a:r>
          </a:p>
          <a:p>
            <a:r>
              <a:rPr lang="en-GB" dirty="0"/>
              <a:t>Stephen L. Archer, Willard W. Sharp, and E. Kenneth Weir</a:t>
            </a:r>
          </a:p>
        </p:txBody>
      </p:sp>
      <p:sp>
        <p:nvSpPr>
          <p:cNvPr id="4" name="Slide Number Placeholder 3"/>
          <p:cNvSpPr>
            <a:spLocks noGrp="1"/>
          </p:cNvSpPr>
          <p:nvPr>
            <p:ph type="sldNum" sz="quarter" idx="5"/>
          </p:nvPr>
        </p:nvSpPr>
        <p:spPr/>
        <p:txBody>
          <a:bodyPr/>
          <a:lstStyle/>
          <a:p>
            <a:fld id="{344E4155-C35A-42AA-8E12-C8749D86536B}" type="slidenum">
              <a:rPr lang="en-GB" smtClean="0"/>
              <a:t>32</a:t>
            </a:fld>
            <a:endParaRPr lang="en-GB"/>
          </a:p>
        </p:txBody>
      </p:sp>
    </p:spTree>
    <p:extLst>
      <p:ext uri="{BB962C8B-B14F-4D97-AF65-F5344CB8AC3E}">
        <p14:creationId xmlns:p14="http://schemas.microsoft.com/office/powerpoint/2010/main" val="697351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LLSS also used to include poor sleep but this was removed once it was acknowledged that almost everyone sleeps worse at altitude. Signs might include peripheral oedema, tachycardia, scattered crackles on auscultation, slightly raised basal temperature.</a:t>
            </a:r>
          </a:p>
        </p:txBody>
      </p:sp>
      <p:sp>
        <p:nvSpPr>
          <p:cNvPr id="4" name="Slide Number Placeholder 3"/>
          <p:cNvSpPr>
            <a:spLocks noGrp="1"/>
          </p:cNvSpPr>
          <p:nvPr>
            <p:ph type="sldNum" sz="quarter" idx="5"/>
          </p:nvPr>
        </p:nvSpPr>
        <p:spPr/>
        <p:txBody>
          <a:bodyPr/>
          <a:lstStyle/>
          <a:p>
            <a:fld id="{344E4155-C35A-42AA-8E12-C8749D86536B}" type="slidenum">
              <a:rPr lang="en-GB" smtClean="0"/>
              <a:t>5</a:t>
            </a:fld>
            <a:endParaRPr lang="en-GB"/>
          </a:p>
        </p:txBody>
      </p:sp>
    </p:spTree>
    <p:extLst>
      <p:ext uri="{BB962C8B-B14F-4D97-AF65-F5344CB8AC3E}">
        <p14:creationId xmlns:p14="http://schemas.microsoft.com/office/powerpoint/2010/main" val="1945213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Difficult to distinguish from pneumonia, cough is common without HAPE. </a:t>
            </a:r>
          </a:p>
        </p:txBody>
      </p:sp>
      <p:sp>
        <p:nvSpPr>
          <p:cNvPr id="4" name="Slide Number Placeholder 3"/>
          <p:cNvSpPr>
            <a:spLocks noGrp="1"/>
          </p:cNvSpPr>
          <p:nvPr>
            <p:ph type="sldNum" sz="quarter" idx="5"/>
          </p:nvPr>
        </p:nvSpPr>
        <p:spPr/>
        <p:txBody>
          <a:bodyPr/>
          <a:lstStyle/>
          <a:p>
            <a:fld id="{344E4155-C35A-42AA-8E12-C8749D86536B}" type="slidenum">
              <a:rPr lang="en-GB" smtClean="0"/>
              <a:t>11</a:t>
            </a:fld>
            <a:endParaRPr lang="en-GB"/>
          </a:p>
        </p:txBody>
      </p:sp>
    </p:spTree>
    <p:extLst>
      <p:ext uri="{BB962C8B-B14F-4D97-AF65-F5344CB8AC3E}">
        <p14:creationId xmlns:p14="http://schemas.microsoft.com/office/powerpoint/2010/main" val="4199775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Hydralazine, anti-hypertensive vasodilator, acts on arterioles. Phentolamine </a:t>
            </a:r>
            <a:r>
              <a:rPr lang="en-GB" b="0" i="0" dirty="0">
                <a:solidFill>
                  <a:srgbClr val="202124"/>
                </a:solidFill>
                <a:effectLst/>
                <a:latin typeface="arial" panose="020B0604020202020204" pitchFamily="34" charset="0"/>
              </a:rPr>
              <a:t>is a competitive alpha-adrenergic antagonist, phentolamine binds to alpha-1 and alpha-2 receptors, resulting in a decrease in peripheral vascular resistance and vasodilatation.</a:t>
            </a:r>
            <a:endParaRPr lang="en-GB" dirty="0"/>
          </a:p>
        </p:txBody>
      </p:sp>
      <p:sp>
        <p:nvSpPr>
          <p:cNvPr id="4" name="Slide Number Placeholder 3"/>
          <p:cNvSpPr>
            <a:spLocks noGrp="1"/>
          </p:cNvSpPr>
          <p:nvPr>
            <p:ph type="sldNum" sz="quarter" idx="5"/>
          </p:nvPr>
        </p:nvSpPr>
        <p:spPr/>
        <p:txBody>
          <a:bodyPr/>
          <a:lstStyle/>
          <a:p>
            <a:fld id="{344E4155-C35A-42AA-8E12-C8749D86536B}" type="slidenum">
              <a:rPr lang="en-GB" smtClean="0"/>
              <a:t>12</a:t>
            </a:fld>
            <a:endParaRPr lang="en-GB"/>
          </a:p>
        </p:txBody>
      </p:sp>
    </p:spTree>
    <p:extLst>
      <p:ext uri="{BB962C8B-B14F-4D97-AF65-F5344CB8AC3E}">
        <p14:creationId xmlns:p14="http://schemas.microsoft.com/office/powerpoint/2010/main" val="1624310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Creates an artificially higher partial pressure for the casualty. It can help with altitude sickness if temporarily unable to descend, but will not cure the altitude sickness. NB. It is difficult to care for the casualty once they are in the Gamow bag, it is very claustrophobic for the casualty, hard work to maintain the pressure for the rest of the team as needs continuous pumping of air.</a:t>
            </a:r>
          </a:p>
        </p:txBody>
      </p:sp>
      <p:sp>
        <p:nvSpPr>
          <p:cNvPr id="4" name="Slide Number Placeholder 3"/>
          <p:cNvSpPr>
            <a:spLocks noGrp="1"/>
          </p:cNvSpPr>
          <p:nvPr>
            <p:ph type="sldNum" sz="quarter" idx="5"/>
          </p:nvPr>
        </p:nvSpPr>
        <p:spPr/>
        <p:txBody>
          <a:bodyPr/>
          <a:lstStyle/>
          <a:p>
            <a:fld id="{344E4155-C35A-42AA-8E12-C8749D86536B}" type="slidenum">
              <a:rPr lang="en-GB" smtClean="0"/>
              <a:t>14</a:t>
            </a:fld>
            <a:endParaRPr lang="en-GB"/>
          </a:p>
        </p:txBody>
      </p:sp>
    </p:spTree>
    <p:extLst>
      <p:ext uri="{BB962C8B-B14F-4D97-AF65-F5344CB8AC3E}">
        <p14:creationId xmlns:p14="http://schemas.microsoft.com/office/powerpoint/2010/main" val="3039570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4E4155-C35A-42AA-8E12-C8749D86536B}" type="slidenum">
              <a:rPr lang="en-GB" smtClean="0"/>
              <a:t>22</a:t>
            </a:fld>
            <a:endParaRPr lang="en-GB"/>
          </a:p>
        </p:txBody>
      </p:sp>
    </p:spTree>
    <p:extLst>
      <p:ext uri="{BB962C8B-B14F-4D97-AF65-F5344CB8AC3E}">
        <p14:creationId xmlns:p14="http://schemas.microsoft.com/office/powerpoint/2010/main" val="4057556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4E4155-C35A-42AA-8E12-C8749D86536B}" type="slidenum">
              <a:rPr lang="en-GB" smtClean="0"/>
              <a:t>23</a:t>
            </a:fld>
            <a:endParaRPr lang="en-GB"/>
          </a:p>
        </p:txBody>
      </p:sp>
    </p:spTree>
    <p:extLst>
      <p:ext uri="{BB962C8B-B14F-4D97-AF65-F5344CB8AC3E}">
        <p14:creationId xmlns:p14="http://schemas.microsoft.com/office/powerpoint/2010/main" val="2245874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Chris Imray - </a:t>
            </a:r>
            <a:r>
              <a:rPr lang="en-GB" b="0" i="0" dirty="0">
                <a:solidFill>
                  <a:srgbClr val="111111"/>
                </a:solidFill>
                <a:effectLst/>
                <a:latin typeface="Roboto" panose="02000000000000000000" pitchFamily="2" charset="0"/>
              </a:rPr>
              <a:t>Chest radiograph showing high altitude pulmonary oedema. Progressive improvement was noted on chest radiographs after 3 h (A) and 5 h (B) of treatment with positive airway pressure, dexamethasone, nifedipine, and sildenafil in the emergency department before admission to intensive care.</a:t>
            </a:r>
          </a:p>
          <a:p>
            <a:endParaRPr lang="en-GB" dirty="0"/>
          </a:p>
        </p:txBody>
      </p:sp>
      <p:sp>
        <p:nvSpPr>
          <p:cNvPr id="4" name="Slide Number Placeholder 3"/>
          <p:cNvSpPr>
            <a:spLocks noGrp="1"/>
          </p:cNvSpPr>
          <p:nvPr>
            <p:ph type="sldNum" sz="quarter" idx="5"/>
          </p:nvPr>
        </p:nvSpPr>
        <p:spPr/>
        <p:txBody>
          <a:bodyPr/>
          <a:lstStyle/>
          <a:p>
            <a:fld id="{344E4155-C35A-42AA-8E12-C8749D86536B}" type="slidenum">
              <a:rPr lang="en-GB" smtClean="0"/>
              <a:t>24</a:t>
            </a:fld>
            <a:endParaRPr lang="en-GB"/>
          </a:p>
        </p:txBody>
      </p:sp>
    </p:spTree>
    <p:extLst>
      <p:ext uri="{BB962C8B-B14F-4D97-AF65-F5344CB8AC3E}">
        <p14:creationId xmlns:p14="http://schemas.microsoft.com/office/powerpoint/2010/main" val="1810467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Chris Imray - </a:t>
            </a:r>
            <a:r>
              <a:rPr lang="en-GB" b="0" i="0" dirty="0">
                <a:solidFill>
                  <a:srgbClr val="111111"/>
                </a:solidFill>
                <a:effectLst/>
                <a:latin typeface="Roboto" panose="02000000000000000000" pitchFamily="2" charset="0"/>
              </a:rPr>
              <a:t>Chest radiograph showing high altitude pulmonary oedema. Progressive improvement was noted on chest radiographs after 3 h (A) and 5 h (B) of treatment with positive airway pressure, dexamethasone, nifedipine, and sildenafil in the emergency department before admission to intensive care.</a:t>
            </a:r>
          </a:p>
          <a:p>
            <a:endParaRPr lang="en-GB" dirty="0"/>
          </a:p>
        </p:txBody>
      </p:sp>
      <p:sp>
        <p:nvSpPr>
          <p:cNvPr id="4" name="Slide Number Placeholder 3"/>
          <p:cNvSpPr>
            <a:spLocks noGrp="1"/>
          </p:cNvSpPr>
          <p:nvPr>
            <p:ph type="sldNum" sz="quarter" idx="5"/>
          </p:nvPr>
        </p:nvSpPr>
        <p:spPr/>
        <p:txBody>
          <a:bodyPr/>
          <a:lstStyle/>
          <a:p>
            <a:fld id="{344E4155-C35A-42AA-8E12-C8749D86536B}" type="slidenum">
              <a:rPr lang="en-GB" smtClean="0"/>
              <a:t>25</a:t>
            </a:fld>
            <a:endParaRPr lang="en-GB"/>
          </a:p>
        </p:txBody>
      </p:sp>
    </p:spTree>
    <p:extLst>
      <p:ext uri="{BB962C8B-B14F-4D97-AF65-F5344CB8AC3E}">
        <p14:creationId xmlns:p14="http://schemas.microsoft.com/office/powerpoint/2010/main" val="2907443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7/17/2023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95190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7/17/2023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5594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7/17/2023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11248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7/17/2023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53623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7/17/2023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78070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7/17/2023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38360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7/17/2023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57264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7/17/2023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4421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7/17/2023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39899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7/17/2023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0943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7/17/2023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088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7/17/2023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10354291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kBH1X9W0lzU?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vnekKSg__Zo?feature=oemb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ustomXml" Target="../ink/ink2.xml"/></Relationships>
</file>

<file path=ppt/slides/_rels/slide2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customXml" Target="../ink/ink4.xml"/><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ustomXml" Target="../ink/ink5.xml"/><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customXml" Target="../ink/ink7.xml"/><Relationship Id="rId4" Type="http://schemas.openxmlformats.org/officeDocument/2006/relationships/image" Target="../media/image2.png"/><Relationship Id="rId9"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8">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3" descr="Mountain Peak">
            <a:extLst>
              <a:ext uri="{FF2B5EF4-FFF2-40B4-BE49-F238E27FC236}">
                <a16:creationId xmlns:a16="http://schemas.microsoft.com/office/drawing/2014/main" id="{A6A6F2D3-0B18-4CC7-B512-5E704088E444}"/>
              </a:ext>
            </a:extLst>
          </p:cNvPr>
          <p:cNvPicPr>
            <a:picLocks noChangeAspect="1"/>
          </p:cNvPicPr>
          <p:nvPr/>
        </p:nvPicPr>
        <p:blipFill rotWithShape="1">
          <a:blip r:embed="rId2">
            <a:alphaModFix amt="50000"/>
          </a:blip>
          <a:srcRect t="12267" r="-1" b="3441"/>
          <a:stretch/>
        </p:blipFill>
        <p:spPr>
          <a:xfrm>
            <a:off x="20" y="10"/>
            <a:ext cx="12188931" cy="6857990"/>
          </a:xfrm>
          <a:prstGeom prst="rect">
            <a:avLst/>
          </a:prstGeom>
        </p:spPr>
      </p:pic>
      <p:sp>
        <p:nvSpPr>
          <p:cNvPr id="2" name="Title 1">
            <a:extLst>
              <a:ext uri="{FF2B5EF4-FFF2-40B4-BE49-F238E27FC236}">
                <a16:creationId xmlns:a16="http://schemas.microsoft.com/office/drawing/2014/main" id="{B4B1D121-CBA0-4766-9041-959D90E70892}"/>
              </a:ext>
            </a:extLst>
          </p:cNvPr>
          <p:cNvSpPr>
            <a:spLocks noGrp="1"/>
          </p:cNvSpPr>
          <p:nvPr>
            <p:ph type="ctrTitle"/>
          </p:nvPr>
        </p:nvSpPr>
        <p:spPr>
          <a:xfrm>
            <a:off x="1527048" y="1124712"/>
            <a:ext cx="9144000" cy="3063240"/>
          </a:xfrm>
        </p:spPr>
        <p:txBody>
          <a:bodyPr>
            <a:normAutofit/>
          </a:bodyPr>
          <a:lstStyle/>
          <a:p>
            <a:pPr algn="ctr"/>
            <a:r>
              <a:rPr lang="en-GB" dirty="0"/>
              <a:t>Medicine at Altitude </a:t>
            </a:r>
          </a:p>
        </p:txBody>
      </p:sp>
      <p:sp>
        <p:nvSpPr>
          <p:cNvPr id="3" name="Subtitle 2">
            <a:extLst>
              <a:ext uri="{FF2B5EF4-FFF2-40B4-BE49-F238E27FC236}">
                <a16:creationId xmlns:a16="http://schemas.microsoft.com/office/drawing/2014/main" id="{B5AA8AD0-1495-41AF-8539-A452CEA8F359}"/>
              </a:ext>
            </a:extLst>
          </p:cNvPr>
          <p:cNvSpPr>
            <a:spLocks noGrp="1"/>
          </p:cNvSpPr>
          <p:nvPr>
            <p:ph type="subTitle" idx="1"/>
          </p:nvPr>
        </p:nvSpPr>
        <p:spPr>
          <a:xfrm>
            <a:off x="1527048" y="4599432"/>
            <a:ext cx="9144000" cy="1227520"/>
          </a:xfrm>
        </p:spPr>
        <p:txBody>
          <a:bodyPr>
            <a:normAutofit/>
          </a:bodyPr>
          <a:lstStyle/>
          <a:p>
            <a:pPr algn="ctr"/>
            <a:r>
              <a:rPr lang="en-GB" sz="3200"/>
              <a:t>Wilderness and Expedition Medicine</a:t>
            </a:r>
          </a:p>
        </p:txBody>
      </p:sp>
      <p:sp>
        <p:nvSpPr>
          <p:cNvPr id="50" name="Rectangle 6">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1341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1CD28-3783-4AEE-9847-7A703143086D}"/>
              </a:ext>
            </a:extLst>
          </p:cNvPr>
          <p:cNvSpPr>
            <a:spLocks noGrp="1"/>
          </p:cNvSpPr>
          <p:nvPr>
            <p:ph type="title"/>
          </p:nvPr>
        </p:nvSpPr>
        <p:spPr/>
        <p:txBody>
          <a:bodyPr/>
          <a:lstStyle/>
          <a:p>
            <a:r>
              <a:rPr lang="en-GB" dirty="0"/>
              <a:t>Risk factors for HAPE</a:t>
            </a:r>
          </a:p>
        </p:txBody>
      </p:sp>
      <p:sp>
        <p:nvSpPr>
          <p:cNvPr id="3" name="Content Placeholder 2">
            <a:extLst>
              <a:ext uri="{FF2B5EF4-FFF2-40B4-BE49-F238E27FC236}">
                <a16:creationId xmlns:a16="http://schemas.microsoft.com/office/drawing/2014/main" id="{6024811B-D8E2-4FA5-A0CA-5A82B7AAF9B9}"/>
              </a:ext>
            </a:extLst>
          </p:cNvPr>
          <p:cNvSpPr>
            <a:spLocks noGrp="1"/>
          </p:cNvSpPr>
          <p:nvPr>
            <p:ph idx="1"/>
          </p:nvPr>
        </p:nvSpPr>
        <p:spPr/>
        <p:txBody>
          <a:bodyPr/>
          <a:lstStyle/>
          <a:p>
            <a:r>
              <a:rPr lang="en-GB" dirty="0"/>
              <a:t>Men &gt; women</a:t>
            </a:r>
          </a:p>
          <a:p>
            <a:r>
              <a:rPr lang="en-GB" dirty="0"/>
              <a:t>Cold</a:t>
            </a:r>
          </a:p>
          <a:p>
            <a:r>
              <a:rPr lang="en-GB" dirty="0"/>
              <a:t>Rapid ascent</a:t>
            </a:r>
          </a:p>
          <a:p>
            <a:r>
              <a:rPr lang="en-GB" dirty="0"/>
              <a:t>Possibly viral infections or pneumonia</a:t>
            </a:r>
          </a:p>
          <a:p>
            <a:r>
              <a:rPr lang="en-GB" dirty="0"/>
              <a:t>Previous episodes of HAPE</a:t>
            </a:r>
          </a:p>
          <a:p>
            <a:r>
              <a:rPr lang="en-GB" dirty="0"/>
              <a:t>Structural cardiac or respiratory conditions (ASD, absent right pulmonary artery, CF) as increased pulmonary blood flow/exaggerated hypoxic pulmonary vascular reactivity)</a:t>
            </a:r>
          </a:p>
        </p:txBody>
      </p:sp>
    </p:spTree>
    <p:extLst>
      <p:ext uri="{BB962C8B-B14F-4D97-AF65-F5344CB8AC3E}">
        <p14:creationId xmlns:p14="http://schemas.microsoft.com/office/powerpoint/2010/main" val="3931820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6A180-A901-443C-B539-6C390D79D578}"/>
              </a:ext>
            </a:extLst>
          </p:cNvPr>
          <p:cNvSpPr>
            <a:spLocks noGrp="1"/>
          </p:cNvSpPr>
          <p:nvPr>
            <p:ph type="title"/>
          </p:nvPr>
        </p:nvSpPr>
        <p:spPr/>
        <p:txBody>
          <a:bodyPr/>
          <a:lstStyle/>
          <a:p>
            <a:r>
              <a:rPr lang="en-GB" dirty="0"/>
              <a:t>S+S of HAPE</a:t>
            </a:r>
          </a:p>
        </p:txBody>
      </p:sp>
      <p:sp>
        <p:nvSpPr>
          <p:cNvPr id="3" name="Content Placeholder 2">
            <a:extLst>
              <a:ext uri="{FF2B5EF4-FFF2-40B4-BE49-F238E27FC236}">
                <a16:creationId xmlns:a16="http://schemas.microsoft.com/office/drawing/2014/main" id="{B69E4265-ECE9-4E0C-9DD3-5B1E11121817}"/>
              </a:ext>
            </a:extLst>
          </p:cNvPr>
          <p:cNvSpPr>
            <a:spLocks noGrp="1"/>
          </p:cNvSpPr>
          <p:nvPr>
            <p:ph idx="1"/>
          </p:nvPr>
        </p:nvSpPr>
        <p:spPr>
          <a:xfrm>
            <a:off x="838200" y="1929383"/>
            <a:ext cx="3958193" cy="4880933"/>
          </a:xfrm>
        </p:spPr>
        <p:txBody>
          <a:bodyPr>
            <a:normAutofit fontScale="70000" lnSpcReduction="20000"/>
          </a:bodyPr>
          <a:lstStyle/>
          <a:p>
            <a:r>
              <a:rPr lang="en-GB" dirty="0"/>
              <a:t>SOB on exertion progresses to SOB at rest</a:t>
            </a:r>
          </a:p>
          <a:p>
            <a:r>
              <a:rPr lang="en-GB" dirty="0"/>
              <a:t>Cough, initially dry, becomes wet (note that a cough is very common at altitude)</a:t>
            </a:r>
          </a:p>
          <a:p>
            <a:r>
              <a:rPr lang="en-GB" dirty="0"/>
              <a:t>Haemoptysis</a:t>
            </a:r>
          </a:p>
          <a:p>
            <a:r>
              <a:rPr lang="en-GB" dirty="0"/>
              <a:t>Chest pain</a:t>
            </a:r>
          </a:p>
          <a:p>
            <a:r>
              <a:rPr lang="en-GB" dirty="0"/>
              <a:t>Orthopnoea</a:t>
            </a:r>
          </a:p>
          <a:p>
            <a:r>
              <a:rPr lang="en-GB" dirty="0"/>
              <a:t>Nausea</a:t>
            </a:r>
          </a:p>
          <a:p>
            <a:r>
              <a:rPr lang="en-GB" dirty="0"/>
              <a:t>Insomnia</a:t>
            </a:r>
          </a:p>
          <a:p>
            <a:r>
              <a:rPr lang="en-GB" dirty="0"/>
              <a:t>Headache</a:t>
            </a:r>
          </a:p>
          <a:p>
            <a:r>
              <a:rPr lang="en-GB" dirty="0"/>
              <a:t>Dizziness</a:t>
            </a:r>
          </a:p>
          <a:p>
            <a:r>
              <a:rPr lang="en-GB" dirty="0"/>
              <a:t>Confusion</a:t>
            </a:r>
          </a:p>
          <a:p>
            <a:r>
              <a:rPr lang="en-GB" dirty="0"/>
              <a:t>Often AMS +/- HACE</a:t>
            </a:r>
          </a:p>
        </p:txBody>
      </p:sp>
      <p:sp>
        <p:nvSpPr>
          <p:cNvPr id="4" name="Content Placeholder 2">
            <a:extLst>
              <a:ext uri="{FF2B5EF4-FFF2-40B4-BE49-F238E27FC236}">
                <a16:creationId xmlns:a16="http://schemas.microsoft.com/office/drawing/2014/main" id="{30A8D9D5-57E0-44DB-AEDA-B151E88CC6CC}"/>
              </a:ext>
            </a:extLst>
          </p:cNvPr>
          <p:cNvSpPr txBox="1">
            <a:spLocks/>
          </p:cNvSpPr>
          <p:nvPr/>
        </p:nvSpPr>
        <p:spPr>
          <a:xfrm>
            <a:off x="5590649" y="1929384"/>
            <a:ext cx="3958193" cy="425196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Mild pyrexia</a:t>
            </a:r>
          </a:p>
          <a:p>
            <a:r>
              <a:rPr lang="en-GB" dirty="0"/>
              <a:t>Tachypnoea</a:t>
            </a:r>
          </a:p>
          <a:p>
            <a:r>
              <a:rPr lang="en-GB" dirty="0"/>
              <a:t>Tachycardia</a:t>
            </a:r>
          </a:p>
          <a:p>
            <a:r>
              <a:rPr lang="en-GB" dirty="0"/>
              <a:t>Accentuated pulmonary 2</a:t>
            </a:r>
            <a:r>
              <a:rPr lang="en-GB" baseline="30000" dirty="0"/>
              <a:t>nd</a:t>
            </a:r>
            <a:r>
              <a:rPr lang="en-GB" dirty="0"/>
              <a:t> sound</a:t>
            </a:r>
          </a:p>
          <a:p>
            <a:r>
              <a:rPr lang="en-GB" dirty="0"/>
              <a:t>Right ventricular heave</a:t>
            </a:r>
          </a:p>
          <a:p>
            <a:r>
              <a:rPr lang="en-GB" dirty="0"/>
              <a:t>Basal crepitations</a:t>
            </a:r>
          </a:p>
          <a:p>
            <a:pPr marL="0" indent="0">
              <a:buNone/>
            </a:pPr>
            <a:r>
              <a:rPr lang="en-GB" dirty="0">
                <a:sym typeface="Wingdings" panose="05000000000000000000" pitchFamily="2" charset="2"/>
              </a:rPr>
              <a:t> </a:t>
            </a:r>
          </a:p>
          <a:p>
            <a:r>
              <a:rPr lang="en-GB" dirty="0">
                <a:sym typeface="Wingdings" panose="05000000000000000000" pitchFamily="2" charset="2"/>
              </a:rPr>
              <a:t>Severe compromise</a:t>
            </a:r>
          </a:p>
          <a:p>
            <a:r>
              <a:rPr lang="en-GB" dirty="0">
                <a:sym typeface="Wingdings" panose="05000000000000000000" pitchFamily="2" charset="2"/>
              </a:rPr>
              <a:t>Cyanosis</a:t>
            </a:r>
          </a:p>
          <a:p>
            <a:r>
              <a:rPr lang="en-GB" dirty="0">
                <a:sym typeface="Wingdings" panose="05000000000000000000" pitchFamily="2" charset="2"/>
              </a:rPr>
              <a:t>Co-existing signs of HACE</a:t>
            </a:r>
            <a:endParaRPr lang="en-GB" dirty="0"/>
          </a:p>
        </p:txBody>
      </p:sp>
    </p:spTree>
    <p:extLst>
      <p:ext uri="{BB962C8B-B14F-4D97-AF65-F5344CB8AC3E}">
        <p14:creationId xmlns:p14="http://schemas.microsoft.com/office/powerpoint/2010/main" val="2308192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6A71A-A3B7-443D-805A-78D039DDAB2D}"/>
              </a:ext>
            </a:extLst>
          </p:cNvPr>
          <p:cNvSpPr>
            <a:spLocks noGrp="1"/>
          </p:cNvSpPr>
          <p:nvPr>
            <p:ph type="title"/>
          </p:nvPr>
        </p:nvSpPr>
        <p:spPr/>
        <p:txBody>
          <a:bodyPr/>
          <a:lstStyle/>
          <a:p>
            <a:r>
              <a:rPr lang="en-GB" dirty="0"/>
              <a:t>Management of HAPE</a:t>
            </a:r>
          </a:p>
        </p:txBody>
      </p:sp>
      <p:sp>
        <p:nvSpPr>
          <p:cNvPr id="3" name="Content Placeholder 2">
            <a:extLst>
              <a:ext uri="{FF2B5EF4-FFF2-40B4-BE49-F238E27FC236}">
                <a16:creationId xmlns:a16="http://schemas.microsoft.com/office/drawing/2014/main" id="{1C52E0DA-449E-40B7-8525-6F5895D5A2F8}"/>
              </a:ext>
            </a:extLst>
          </p:cNvPr>
          <p:cNvSpPr>
            <a:spLocks noGrp="1"/>
          </p:cNvSpPr>
          <p:nvPr>
            <p:ph idx="1"/>
          </p:nvPr>
        </p:nvSpPr>
        <p:spPr/>
        <p:txBody>
          <a:bodyPr/>
          <a:lstStyle/>
          <a:p>
            <a:r>
              <a:rPr lang="en-GB" dirty="0"/>
              <a:t>DESCEND</a:t>
            </a:r>
          </a:p>
          <a:p>
            <a:r>
              <a:rPr lang="en-GB" dirty="0"/>
              <a:t>High flow O</a:t>
            </a:r>
            <a:r>
              <a:rPr lang="en-GB" sz="1800" dirty="0"/>
              <a:t>2 </a:t>
            </a:r>
            <a:r>
              <a:rPr lang="en-GB" dirty="0"/>
              <a:t>by face mask (6-10l/min)</a:t>
            </a:r>
          </a:p>
          <a:p>
            <a:r>
              <a:rPr lang="en-GB" dirty="0"/>
              <a:t>Hyperbaric chamber if available (Gamow bag)</a:t>
            </a:r>
          </a:p>
          <a:p>
            <a:r>
              <a:rPr lang="en-GB" dirty="0"/>
              <a:t>Nifedipine (CCI) 20mg PO </a:t>
            </a:r>
            <a:r>
              <a:rPr lang="en-GB" dirty="0" err="1"/>
              <a:t>qds</a:t>
            </a:r>
            <a:r>
              <a:rPr lang="en-GB" dirty="0"/>
              <a:t> slow release preparation</a:t>
            </a:r>
          </a:p>
          <a:p>
            <a:r>
              <a:rPr lang="en-GB" dirty="0"/>
              <a:t>Treat if co-existent HACE/AMS with dexamethasone</a:t>
            </a:r>
          </a:p>
          <a:p>
            <a:r>
              <a:rPr lang="en-GB" dirty="0"/>
              <a:t>Alternatives if necessary: inhaled </a:t>
            </a:r>
            <a:r>
              <a:rPr lang="en-GB" dirty="0">
                <a:cs typeface="Arial" panose="020B0604020202020204" pitchFamily="34" charset="0"/>
              </a:rPr>
              <a:t>ß2 </a:t>
            </a:r>
            <a:r>
              <a:rPr lang="en-GB" dirty="0"/>
              <a:t>agonists, sildenafil, hydralazine, phentolamine. </a:t>
            </a:r>
          </a:p>
        </p:txBody>
      </p:sp>
    </p:spTree>
    <p:extLst>
      <p:ext uri="{BB962C8B-B14F-4D97-AF65-F5344CB8AC3E}">
        <p14:creationId xmlns:p14="http://schemas.microsoft.com/office/powerpoint/2010/main" val="1075413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E164-E69C-4F2B-BE18-A461B683F1D2}"/>
              </a:ext>
            </a:extLst>
          </p:cNvPr>
          <p:cNvSpPr>
            <a:spLocks noGrp="1"/>
          </p:cNvSpPr>
          <p:nvPr>
            <p:ph type="title"/>
          </p:nvPr>
        </p:nvSpPr>
        <p:spPr/>
        <p:txBody>
          <a:bodyPr/>
          <a:lstStyle/>
          <a:p>
            <a:r>
              <a:rPr lang="en-GB" dirty="0"/>
              <a:t>HAPE on Everest</a:t>
            </a:r>
          </a:p>
        </p:txBody>
      </p:sp>
      <p:pic>
        <p:nvPicPr>
          <p:cNvPr id="4" name="Online Media 3" title="Viagra pills help save man on Mount Everest: Part 3">
            <a:hlinkClick r:id="" action="ppaction://media"/>
            <a:extLst>
              <a:ext uri="{FF2B5EF4-FFF2-40B4-BE49-F238E27FC236}">
                <a16:creationId xmlns:a16="http://schemas.microsoft.com/office/drawing/2014/main" id="{327D4489-0721-40B3-A2AA-0EE32A67AFBD}"/>
              </a:ext>
            </a:extLst>
          </p:cNvPr>
          <p:cNvPicPr>
            <a:picLocks noGrp="1" noRot="1" noChangeAspect="1"/>
          </p:cNvPicPr>
          <p:nvPr>
            <p:ph idx="1"/>
            <a:videoFile r:link="rId1"/>
          </p:nvPr>
        </p:nvPicPr>
        <p:blipFill>
          <a:blip r:embed="rId3"/>
          <a:stretch>
            <a:fillRect/>
          </a:stretch>
        </p:blipFill>
        <p:spPr>
          <a:xfrm>
            <a:off x="2332038" y="1928813"/>
            <a:ext cx="7527925" cy="4252912"/>
          </a:xfrm>
          <a:prstGeom prst="rect">
            <a:avLst/>
          </a:prstGeom>
        </p:spPr>
      </p:pic>
    </p:spTree>
    <p:extLst>
      <p:ext uri="{BB962C8B-B14F-4D97-AF65-F5344CB8AC3E}">
        <p14:creationId xmlns:p14="http://schemas.microsoft.com/office/powerpoint/2010/main" val="183397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79BE0-521F-47C5-83F0-B4354520C454}"/>
              </a:ext>
            </a:extLst>
          </p:cNvPr>
          <p:cNvSpPr>
            <a:spLocks noGrp="1"/>
          </p:cNvSpPr>
          <p:nvPr>
            <p:ph type="title"/>
          </p:nvPr>
        </p:nvSpPr>
        <p:spPr/>
        <p:txBody>
          <a:bodyPr/>
          <a:lstStyle/>
          <a:p>
            <a:r>
              <a:rPr lang="en-GB" dirty="0"/>
              <a:t>Gamow bag</a:t>
            </a:r>
          </a:p>
        </p:txBody>
      </p:sp>
      <p:pic>
        <p:nvPicPr>
          <p:cNvPr id="1026" name="Picture 2" descr="The Gamow Bag, a Portable Altitude Chamber">
            <a:extLst>
              <a:ext uri="{FF2B5EF4-FFF2-40B4-BE49-F238E27FC236}">
                <a16:creationId xmlns:a16="http://schemas.microsoft.com/office/drawing/2014/main" id="{0C92E29B-35F0-4729-A4B2-498A706CCB3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08806" y="1928813"/>
            <a:ext cx="6374388" cy="425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794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BF8D-D515-4CA7-A0B7-2179575CD29D}"/>
              </a:ext>
            </a:extLst>
          </p:cNvPr>
          <p:cNvSpPr>
            <a:spLocks noGrp="1"/>
          </p:cNvSpPr>
          <p:nvPr>
            <p:ph type="title"/>
          </p:nvPr>
        </p:nvSpPr>
        <p:spPr/>
        <p:txBody>
          <a:bodyPr/>
          <a:lstStyle/>
          <a:p>
            <a:r>
              <a:rPr lang="en-GB" dirty="0"/>
              <a:t>Prevention of HAPE</a:t>
            </a:r>
          </a:p>
        </p:txBody>
      </p:sp>
      <p:sp>
        <p:nvSpPr>
          <p:cNvPr id="3" name="Content Placeholder 2">
            <a:extLst>
              <a:ext uri="{FF2B5EF4-FFF2-40B4-BE49-F238E27FC236}">
                <a16:creationId xmlns:a16="http://schemas.microsoft.com/office/drawing/2014/main" id="{0887A16F-2E75-4CFE-9836-EB7006817F5D}"/>
              </a:ext>
            </a:extLst>
          </p:cNvPr>
          <p:cNvSpPr>
            <a:spLocks noGrp="1"/>
          </p:cNvSpPr>
          <p:nvPr>
            <p:ph idx="1"/>
          </p:nvPr>
        </p:nvSpPr>
        <p:spPr/>
        <p:txBody>
          <a:bodyPr/>
          <a:lstStyle/>
          <a:p>
            <a:r>
              <a:rPr lang="en-GB" dirty="0"/>
              <a:t>Adequate acclimatisation and slow ascent (400-600m gain per night, with rest every 2-3 days)</a:t>
            </a:r>
          </a:p>
          <a:p>
            <a:r>
              <a:rPr lang="en-GB" dirty="0"/>
              <a:t>Nifedipine 20mg PO </a:t>
            </a:r>
            <a:r>
              <a:rPr lang="en-GB" dirty="0" err="1"/>
              <a:t>tds</a:t>
            </a:r>
            <a:r>
              <a:rPr lang="en-GB" dirty="0"/>
              <a:t> slow release preparation</a:t>
            </a:r>
          </a:p>
          <a:p>
            <a:r>
              <a:rPr lang="en-GB" dirty="0"/>
              <a:t>Early descent if symptoms</a:t>
            </a:r>
          </a:p>
          <a:p>
            <a:r>
              <a:rPr lang="en-GB" dirty="0"/>
              <a:t>Diamox 250mg bd from 1 day before ascent (controversial as prophylaxis)</a:t>
            </a:r>
          </a:p>
          <a:p>
            <a:r>
              <a:rPr lang="en-GB" dirty="0"/>
              <a:t>Dexamethasone 4mg </a:t>
            </a:r>
            <a:r>
              <a:rPr lang="en-GB" dirty="0" err="1"/>
              <a:t>qds</a:t>
            </a:r>
            <a:r>
              <a:rPr lang="en-GB" dirty="0"/>
              <a:t> may offer protection (even more controversial, if HACE develops you’re limited in what you can give, caution with climbers taking this as a performance enhancing drug, caution with adrenal crises after long-term use and then abrupt stop). </a:t>
            </a:r>
          </a:p>
          <a:p>
            <a:endParaRPr lang="en-GB" dirty="0"/>
          </a:p>
        </p:txBody>
      </p:sp>
    </p:spTree>
    <p:extLst>
      <p:ext uri="{BB962C8B-B14F-4D97-AF65-F5344CB8AC3E}">
        <p14:creationId xmlns:p14="http://schemas.microsoft.com/office/powerpoint/2010/main" val="876299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00519-3AB6-454D-9D74-57D2842300AA}"/>
              </a:ext>
            </a:extLst>
          </p:cNvPr>
          <p:cNvSpPr>
            <a:spLocks noGrp="1"/>
          </p:cNvSpPr>
          <p:nvPr>
            <p:ph type="title"/>
          </p:nvPr>
        </p:nvSpPr>
        <p:spPr/>
        <p:txBody>
          <a:bodyPr/>
          <a:lstStyle/>
          <a:p>
            <a:r>
              <a:rPr lang="en-GB" dirty="0"/>
              <a:t>High altitude cerebral oedema</a:t>
            </a:r>
          </a:p>
        </p:txBody>
      </p:sp>
      <p:pic>
        <p:nvPicPr>
          <p:cNvPr id="4" name="Online Media 3" title="Altitude Sickness - High Altitude Cerebral Edema (HACE)">
            <a:hlinkClick r:id="" action="ppaction://media"/>
            <a:extLst>
              <a:ext uri="{FF2B5EF4-FFF2-40B4-BE49-F238E27FC236}">
                <a16:creationId xmlns:a16="http://schemas.microsoft.com/office/drawing/2014/main" id="{C3034088-4F0D-49B0-A65F-CCA0E056CB72}"/>
              </a:ext>
            </a:extLst>
          </p:cNvPr>
          <p:cNvPicPr>
            <a:picLocks noGrp="1" noRot="1" noChangeAspect="1"/>
          </p:cNvPicPr>
          <p:nvPr>
            <p:ph idx="1"/>
            <a:videoFile r:link="rId1"/>
          </p:nvPr>
        </p:nvPicPr>
        <p:blipFill>
          <a:blip r:embed="rId3"/>
          <a:stretch>
            <a:fillRect/>
          </a:stretch>
        </p:blipFill>
        <p:spPr>
          <a:xfrm>
            <a:off x="2332038" y="1928813"/>
            <a:ext cx="7527925" cy="4252912"/>
          </a:xfrm>
          <a:prstGeom prst="rect">
            <a:avLst/>
          </a:prstGeom>
        </p:spPr>
      </p:pic>
    </p:spTree>
    <p:extLst>
      <p:ext uri="{BB962C8B-B14F-4D97-AF65-F5344CB8AC3E}">
        <p14:creationId xmlns:p14="http://schemas.microsoft.com/office/powerpoint/2010/main" val="45080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B3E73-BD77-4006-BA61-503207D6D4CB}"/>
              </a:ext>
            </a:extLst>
          </p:cNvPr>
          <p:cNvSpPr>
            <a:spLocks noGrp="1"/>
          </p:cNvSpPr>
          <p:nvPr>
            <p:ph type="title"/>
          </p:nvPr>
        </p:nvSpPr>
        <p:spPr/>
        <p:txBody>
          <a:bodyPr/>
          <a:lstStyle/>
          <a:p>
            <a:r>
              <a:rPr lang="en-GB" dirty="0"/>
              <a:t>HACE</a:t>
            </a:r>
          </a:p>
        </p:txBody>
      </p:sp>
      <p:sp>
        <p:nvSpPr>
          <p:cNvPr id="3" name="Content Placeholder 2">
            <a:extLst>
              <a:ext uri="{FF2B5EF4-FFF2-40B4-BE49-F238E27FC236}">
                <a16:creationId xmlns:a16="http://schemas.microsoft.com/office/drawing/2014/main" id="{88376660-3873-4895-8D2F-F082131AFC9C}"/>
              </a:ext>
            </a:extLst>
          </p:cNvPr>
          <p:cNvSpPr>
            <a:spLocks noGrp="1"/>
          </p:cNvSpPr>
          <p:nvPr>
            <p:ph idx="1"/>
          </p:nvPr>
        </p:nvSpPr>
        <p:spPr>
          <a:xfrm>
            <a:off x="790984" y="1929384"/>
            <a:ext cx="10562816" cy="4297512"/>
          </a:xfrm>
        </p:spPr>
        <p:txBody>
          <a:bodyPr/>
          <a:lstStyle/>
          <a:p>
            <a:r>
              <a:rPr lang="en-GB" dirty="0"/>
              <a:t>Rare but potentially fatal</a:t>
            </a:r>
          </a:p>
          <a:p>
            <a:r>
              <a:rPr lang="en-GB" dirty="0"/>
              <a:t>Around 2-3% of people travelling above 5000m will be affected</a:t>
            </a:r>
          </a:p>
          <a:p>
            <a:r>
              <a:rPr lang="en-GB" dirty="0"/>
              <a:t>Hypoxia causes swelling of the brain within the fixed volume of the cranium.</a:t>
            </a:r>
          </a:p>
          <a:p>
            <a:r>
              <a:rPr lang="en-GB" dirty="0"/>
              <a:t>Normally develops after AMS and/or HAPE</a:t>
            </a:r>
          </a:p>
          <a:p>
            <a:r>
              <a:rPr lang="en-GB" dirty="0"/>
              <a:t>HACE rarely occurs without HAPE</a:t>
            </a:r>
          </a:p>
          <a:p>
            <a:r>
              <a:rPr lang="en-GB" dirty="0"/>
              <a:t>HACE can occur suddenly in well-acclimatised climbers at extreme altitudes, some without headaches</a:t>
            </a:r>
          </a:p>
        </p:txBody>
      </p:sp>
    </p:spTree>
    <p:extLst>
      <p:ext uri="{BB962C8B-B14F-4D97-AF65-F5344CB8AC3E}">
        <p14:creationId xmlns:p14="http://schemas.microsoft.com/office/powerpoint/2010/main" val="989435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2AD0A-00B9-44EF-A989-D0012B52BFD3}"/>
              </a:ext>
            </a:extLst>
          </p:cNvPr>
          <p:cNvSpPr>
            <a:spLocks noGrp="1"/>
          </p:cNvSpPr>
          <p:nvPr>
            <p:ph type="title"/>
          </p:nvPr>
        </p:nvSpPr>
        <p:spPr/>
        <p:txBody>
          <a:bodyPr/>
          <a:lstStyle/>
          <a:p>
            <a:r>
              <a:rPr lang="en-GB" dirty="0"/>
              <a:t>Aetiology of HACE</a:t>
            </a:r>
          </a:p>
        </p:txBody>
      </p:sp>
      <p:sp>
        <p:nvSpPr>
          <p:cNvPr id="3" name="Content Placeholder 2">
            <a:extLst>
              <a:ext uri="{FF2B5EF4-FFF2-40B4-BE49-F238E27FC236}">
                <a16:creationId xmlns:a16="http://schemas.microsoft.com/office/drawing/2014/main" id="{F15B83B1-85C5-483C-8667-33405E9A9452}"/>
              </a:ext>
            </a:extLst>
          </p:cNvPr>
          <p:cNvSpPr>
            <a:spLocks noGrp="1"/>
          </p:cNvSpPr>
          <p:nvPr>
            <p:ph idx="1"/>
          </p:nvPr>
        </p:nvSpPr>
        <p:spPr/>
        <p:txBody>
          <a:bodyPr/>
          <a:lstStyle/>
          <a:p>
            <a:r>
              <a:rPr lang="en-GB" dirty="0"/>
              <a:t>Also poorly understood</a:t>
            </a:r>
          </a:p>
          <a:p>
            <a:r>
              <a:rPr lang="en-GB" dirty="0"/>
              <a:t>Increased cerebral blood flow at altitude</a:t>
            </a:r>
          </a:p>
          <a:p>
            <a:r>
              <a:rPr lang="en-GB" dirty="0"/>
              <a:t>Generalised capillary leakage at altitude</a:t>
            </a:r>
          </a:p>
          <a:p>
            <a:r>
              <a:rPr lang="en-GB" dirty="0"/>
              <a:t>Impaired cerebral autoregulation on acute exposure to altitude</a:t>
            </a:r>
          </a:p>
          <a:p>
            <a:r>
              <a:rPr lang="en-GB" dirty="0"/>
              <a:t>Potential changes to the blood-brain-barrier due to altered neurotransmitter release at altitude (e.g. VEGF)</a:t>
            </a:r>
          </a:p>
          <a:p>
            <a:r>
              <a:rPr lang="en-GB" dirty="0"/>
              <a:t>Risk factors are similar to AMS and HAPE</a:t>
            </a:r>
          </a:p>
          <a:p>
            <a:pPr marL="0" indent="0">
              <a:buNone/>
            </a:pPr>
            <a:endParaRPr lang="en-GB" dirty="0"/>
          </a:p>
          <a:p>
            <a:endParaRPr lang="en-GB" dirty="0"/>
          </a:p>
        </p:txBody>
      </p:sp>
    </p:spTree>
    <p:extLst>
      <p:ext uri="{BB962C8B-B14F-4D97-AF65-F5344CB8AC3E}">
        <p14:creationId xmlns:p14="http://schemas.microsoft.com/office/powerpoint/2010/main" val="2436910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63BDC-53A4-4C31-90A6-78CFF7B78DF7}"/>
              </a:ext>
            </a:extLst>
          </p:cNvPr>
          <p:cNvSpPr>
            <a:spLocks noGrp="1"/>
          </p:cNvSpPr>
          <p:nvPr>
            <p:ph type="title"/>
          </p:nvPr>
        </p:nvSpPr>
        <p:spPr/>
        <p:txBody>
          <a:bodyPr/>
          <a:lstStyle/>
          <a:p>
            <a:r>
              <a:rPr lang="en-GB" dirty="0"/>
              <a:t>Symptoms				Signs</a:t>
            </a:r>
          </a:p>
        </p:txBody>
      </p:sp>
      <p:sp>
        <p:nvSpPr>
          <p:cNvPr id="3" name="Content Placeholder 2">
            <a:extLst>
              <a:ext uri="{FF2B5EF4-FFF2-40B4-BE49-F238E27FC236}">
                <a16:creationId xmlns:a16="http://schemas.microsoft.com/office/drawing/2014/main" id="{1E9A9B55-1D06-461F-AC93-C32385C36C26}"/>
              </a:ext>
            </a:extLst>
          </p:cNvPr>
          <p:cNvSpPr>
            <a:spLocks noGrp="1"/>
          </p:cNvSpPr>
          <p:nvPr>
            <p:ph idx="1"/>
          </p:nvPr>
        </p:nvSpPr>
        <p:spPr>
          <a:xfrm>
            <a:off x="838200" y="1929384"/>
            <a:ext cx="2090271" cy="4251960"/>
          </a:xfrm>
        </p:spPr>
        <p:txBody>
          <a:bodyPr/>
          <a:lstStyle/>
          <a:p>
            <a:r>
              <a:rPr lang="en-GB" dirty="0"/>
              <a:t>Headache</a:t>
            </a:r>
          </a:p>
          <a:p>
            <a:r>
              <a:rPr lang="en-GB" dirty="0"/>
              <a:t>Nausea</a:t>
            </a:r>
          </a:p>
          <a:p>
            <a:r>
              <a:rPr lang="en-GB" dirty="0"/>
              <a:t>Hallucination</a:t>
            </a:r>
          </a:p>
          <a:p>
            <a:r>
              <a:rPr lang="en-GB" dirty="0"/>
              <a:t>Disorientation</a:t>
            </a:r>
          </a:p>
          <a:p>
            <a:r>
              <a:rPr lang="en-GB" dirty="0"/>
              <a:t>Confusion</a:t>
            </a:r>
          </a:p>
          <a:p>
            <a:endParaRPr lang="en-GB" dirty="0"/>
          </a:p>
          <a:p>
            <a:endParaRPr lang="en-GB" dirty="0"/>
          </a:p>
        </p:txBody>
      </p:sp>
      <p:sp>
        <p:nvSpPr>
          <p:cNvPr id="4" name="Content Placeholder 2">
            <a:extLst>
              <a:ext uri="{FF2B5EF4-FFF2-40B4-BE49-F238E27FC236}">
                <a16:creationId xmlns:a16="http://schemas.microsoft.com/office/drawing/2014/main" id="{76010D4C-9607-474A-8BA2-456C6C51FE78}"/>
              </a:ext>
            </a:extLst>
          </p:cNvPr>
          <p:cNvSpPr txBox="1">
            <a:spLocks/>
          </p:cNvSpPr>
          <p:nvPr/>
        </p:nvSpPr>
        <p:spPr>
          <a:xfrm>
            <a:off x="7504953" y="2066842"/>
            <a:ext cx="3545541" cy="425196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Ataxia</a:t>
            </a:r>
          </a:p>
          <a:p>
            <a:r>
              <a:rPr lang="en-GB" dirty="0"/>
              <a:t>Hypoxia</a:t>
            </a:r>
          </a:p>
          <a:p>
            <a:r>
              <a:rPr lang="en-GB" dirty="0"/>
              <a:t>Unreasonable behaviour</a:t>
            </a:r>
          </a:p>
          <a:p>
            <a:r>
              <a:rPr lang="en-GB" dirty="0"/>
              <a:t>Focal neurological deficits</a:t>
            </a:r>
          </a:p>
          <a:p>
            <a:r>
              <a:rPr lang="en-GB" dirty="0"/>
              <a:t>Cranial nerve palsies (e.g. sixth)</a:t>
            </a:r>
          </a:p>
          <a:p>
            <a:r>
              <a:rPr lang="en-GB" dirty="0" err="1"/>
              <a:t>Papilloedema</a:t>
            </a:r>
            <a:r>
              <a:rPr lang="en-GB" dirty="0"/>
              <a:t> and retinal haemorrhages</a:t>
            </a:r>
          </a:p>
          <a:p>
            <a:r>
              <a:rPr lang="en-GB" dirty="0"/>
              <a:t>Confusion, stupor, coma</a:t>
            </a:r>
          </a:p>
          <a:p>
            <a:r>
              <a:rPr lang="en-GB" dirty="0"/>
              <a:t>Pulmonary oedema may co-exist</a:t>
            </a:r>
          </a:p>
          <a:p>
            <a:endParaRPr lang="en-GB" dirty="0"/>
          </a:p>
        </p:txBody>
      </p:sp>
    </p:spTree>
    <p:extLst>
      <p:ext uri="{BB962C8B-B14F-4D97-AF65-F5344CB8AC3E}">
        <p14:creationId xmlns:p14="http://schemas.microsoft.com/office/powerpoint/2010/main" val="3861495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09A7-7C1B-4FFA-A4D6-58771041094A}"/>
              </a:ext>
            </a:extLst>
          </p:cNvPr>
          <p:cNvSpPr>
            <a:spLocks noGrp="1"/>
          </p:cNvSpPr>
          <p:nvPr>
            <p:ph type="title"/>
          </p:nvPr>
        </p:nvSpPr>
        <p:spPr/>
        <p:txBody>
          <a:bodyPr/>
          <a:lstStyle/>
          <a:p>
            <a:r>
              <a:rPr lang="en-GB" dirty="0"/>
              <a:t>Altitude Sickness</a:t>
            </a:r>
          </a:p>
        </p:txBody>
      </p:sp>
      <p:sp>
        <p:nvSpPr>
          <p:cNvPr id="3" name="Content Placeholder 2">
            <a:extLst>
              <a:ext uri="{FF2B5EF4-FFF2-40B4-BE49-F238E27FC236}">
                <a16:creationId xmlns:a16="http://schemas.microsoft.com/office/drawing/2014/main" id="{EAF44BEC-29A9-4E2C-AA4D-60C41565CF70}"/>
              </a:ext>
            </a:extLst>
          </p:cNvPr>
          <p:cNvSpPr>
            <a:spLocks noGrp="1"/>
          </p:cNvSpPr>
          <p:nvPr>
            <p:ph idx="1"/>
          </p:nvPr>
        </p:nvSpPr>
        <p:spPr/>
        <p:txBody>
          <a:bodyPr/>
          <a:lstStyle/>
          <a:p>
            <a:r>
              <a:rPr lang="en-GB" dirty="0"/>
              <a:t>Altitude sickness is a spectrum of illness ranging from mild to severe AMS and the potential for life-threatening HACE and HAPE</a:t>
            </a:r>
          </a:p>
          <a:p>
            <a:endParaRPr lang="en-GB" dirty="0"/>
          </a:p>
          <a:p>
            <a:r>
              <a:rPr lang="en-GB" dirty="0"/>
              <a:t>HAPE – high altitude pulmonary oedema</a:t>
            </a:r>
          </a:p>
          <a:p>
            <a:r>
              <a:rPr lang="en-GB" dirty="0"/>
              <a:t>HACE – high altitude cerebral oedema</a:t>
            </a:r>
          </a:p>
          <a:p>
            <a:r>
              <a:rPr lang="en-GB" dirty="0"/>
              <a:t>AMS – acute mountain sickness</a:t>
            </a:r>
          </a:p>
        </p:txBody>
      </p:sp>
    </p:spTree>
    <p:extLst>
      <p:ext uri="{BB962C8B-B14F-4D97-AF65-F5344CB8AC3E}">
        <p14:creationId xmlns:p14="http://schemas.microsoft.com/office/powerpoint/2010/main" val="782112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DE04-8357-43A7-B77E-8B9239C47F8D}"/>
              </a:ext>
            </a:extLst>
          </p:cNvPr>
          <p:cNvSpPr>
            <a:spLocks noGrp="1"/>
          </p:cNvSpPr>
          <p:nvPr>
            <p:ph type="title"/>
          </p:nvPr>
        </p:nvSpPr>
        <p:spPr/>
        <p:txBody>
          <a:bodyPr/>
          <a:lstStyle/>
          <a:p>
            <a:r>
              <a:rPr lang="en-GB" dirty="0"/>
              <a:t>Managing HACE</a:t>
            </a:r>
          </a:p>
        </p:txBody>
      </p:sp>
      <p:sp>
        <p:nvSpPr>
          <p:cNvPr id="3" name="Content Placeholder 2">
            <a:extLst>
              <a:ext uri="{FF2B5EF4-FFF2-40B4-BE49-F238E27FC236}">
                <a16:creationId xmlns:a16="http://schemas.microsoft.com/office/drawing/2014/main" id="{A88C2592-1209-427E-AF23-2B1BA6E53F1B}"/>
              </a:ext>
            </a:extLst>
          </p:cNvPr>
          <p:cNvSpPr>
            <a:spLocks noGrp="1"/>
          </p:cNvSpPr>
          <p:nvPr>
            <p:ph idx="1"/>
          </p:nvPr>
        </p:nvSpPr>
        <p:spPr/>
        <p:txBody>
          <a:bodyPr/>
          <a:lstStyle/>
          <a:p>
            <a:r>
              <a:rPr lang="en-GB" dirty="0"/>
              <a:t>Immediate descent of 500m-1000m (may need stretcher carry/assistance if they are ataxic/SOB)</a:t>
            </a:r>
          </a:p>
          <a:p>
            <a:r>
              <a:rPr lang="en-GB" dirty="0"/>
              <a:t>High flow oxygen by mask</a:t>
            </a:r>
          </a:p>
          <a:p>
            <a:r>
              <a:rPr lang="en-GB" dirty="0"/>
              <a:t>Dexamethasone 8mg by mouth or injection then 4mg 4-hourly for several days, before reducing dose over 1 week</a:t>
            </a:r>
          </a:p>
          <a:p>
            <a:r>
              <a:rPr lang="en-GB" dirty="0"/>
              <a:t>Gamow bag if necessary but consider airway risk</a:t>
            </a:r>
          </a:p>
          <a:p>
            <a:r>
              <a:rPr lang="en-GB" dirty="0"/>
              <a:t>Evacuate</a:t>
            </a:r>
          </a:p>
          <a:p>
            <a:r>
              <a:rPr lang="en-GB" dirty="0"/>
              <a:t>Do not re-ascend until completely better</a:t>
            </a:r>
          </a:p>
        </p:txBody>
      </p:sp>
    </p:spTree>
    <p:extLst>
      <p:ext uri="{BB962C8B-B14F-4D97-AF65-F5344CB8AC3E}">
        <p14:creationId xmlns:p14="http://schemas.microsoft.com/office/powerpoint/2010/main" val="4232901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CBBCD-2E71-499D-AA71-46D5082C6EA1}"/>
              </a:ext>
            </a:extLst>
          </p:cNvPr>
          <p:cNvSpPr>
            <a:spLocks noGrp="1"/>
          </p:cNvSpPr>
          <p:nvPr>
            <p:ph type="title"/>
          </p:nvPr>
        </p:nvSpPr>
        <p:spPr/>
        <p:txBody>
          <a:bodyPr/>
          <a:lstStyle/>
          <a:p>
            <a:r>
              <a:rPr lang="en-GB" dirty="0"/>
              <a:t>Preventing HACE</a:t>
            </a:r>
          </a:p>
        </p:txBody>
      </p:sp>
      <p:sp>
        <p:nvSpPr>
          <p:cNvPr id="3" name="Content Placeholder 2">
            <a:extLst>
              <a:ext uri="{FF2B5EF4-FFF2-40B4-BE49-F238E27FC236}">
                <a16:creationId xmlns:a16="http://schemas.microsoft.com/office/drawing/2014/main" id="{9450A2A7-882D-4BE4-8C00-E9AC9C1C5CC4}"/>
              </a:ext>
            </a:extLst>
          </p:cNvPr>
          <p:cNvSpPr>
            <a:spLocks noGrp="1"/>
          </p:cNvSpPr>
          <p:nvPr>
            <p:ph idx="1"/>
          </p:nvPr>
        </p:nvSpPr>
        <p:spPr/>
        <p:txBody>
          <a:bodyPr/>
          <a:lstStyle/>
          <a:p>
            <a:r>
              <a:rPr lang="en-GB" dirty="0"/>
              <a:t>Adequate acclimatisation and slow ascent</a:t>
            </a:r>
          </a:p>
          <a:p>
            <a:r>
              <a:rPr lang="en-GB" dirty="0"/>
              <a:t>Early descent if symptoms</a:t>
            </a:r>
          </a:p>
          <a:p>
            <a:r>
              <a:rPr lang="en-GB" dirty="0"/>
              <a:t>Same prophylaxis as with HAPE but same controversy</a:t>
            </a:r>
          </a:p>
        </p:txBody>
      </p:sp>
    </p:spTree>
    <p:extLst>
      <p:ext uri="{BB962C8B-B14F-4D97-AF65-F5344CB8AC3E}">
        <p14:creationId xmlns:p14="http://schemas.microsoft.com/office/powerpoint/2010/main" val="3738840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3EC463-578E-418B-82CD-592ABAF09D1A}"/>
              </a:ext>
            </a:extLst>
          </p:cNvPr>
          <p:cNvSpPr>
            <a:spLocks noGrp="1"/>
          </p:cNvSpPr>
          <p:nvPr>
            <p:ph type="title"/>
          </p:nvPr>
        </p:nvSpPr>
        <p:spPr>
          <a:xfrm>
            <a:off x="5297762" y="329184"/>
            <a:ext cx="6251110" cy="1783080"/>
          </a:xfrm>
        </p:spPr>
        <p:txBody>
          <a:bodyPr anchor="b">
            <a:normAutofit/>
          </a:bodyPr>
          <a:lstStyle/>
          <a:p>
            <a:r>
              <a:rPr lang="en-GB" sz="7200"/>
              <a:t>Q1</a:t>
            </a:r>
          </a:p>
        </p:txBody>
      </p:sp>
      <p:sp>
        <p:nvSpPr>
          <p:cNvPr id="307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4D86C3"/>
          </a:solidFill>
          <a:ln w="38100" cap="rnd">
            <a:solidFill>
              <a:srgbClr val="4D86C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ED1F34-7651-445F-9C17-00EE0ED7D774}"/>
              </a:ext>
            </a:extLst>
          </p:cNvPr>
          <p:cNvSpPr>
            <a:spLocks noGrp="1"/>
          </p:cNvSpPr>
          <p:nvPr>
            <p:ph idx="1"/>
          </p:nvPr>
        </p:nvSpPr>
        <p:spPr>
          <a:xfrm>
            <a:off x="5297762" y="2706624"/>
            <a:ext cx="6251110" cy="3483864"/>
          </a:xfrm>
        </p:spPr>
        <p:txBody>
          <a:bodyPr>
            <a:normAutofit/>
          </a:bodyPr>
          <a:lstStyle/>
          <a:p>
            <a:pPr marL="0" indent="0">
              <a:lnSpc>
                <a:spcPct val="100000"/>
              </a:lnSpc>
              <a:buNone/>
            </a:pPr>
            <a:r>
              <a:rPr lang="en-GB" sz="2200"/>
              <a:t>A 28-year old man develops nausea and a severe headache whilst trekking in Nepal. Within the next hour he becomes ataxic and confused. A diagnosis of high altitude cerebral oedema is suspected. Other than descent and oxygen, what is the most important treatment?</a:t>
            </a:r>
          </a:p>
          <a:p>
            <a:pPr marL="514350" indent="-514350">
              <a:lnSpc>
                <a:spcPct val="100000"/>
              </a:lnSpc>
              <a:buFont typeface="+mj-lt"/>
              <a:buAutoNum type="arabicPeriod"/>
            </a:pPr>
            <a:r>
              <a:rPr lang="en-GB" sz="2200"/>
              <a:t>Acetazolamide</a:t>
            </a:r>
          </a:p>
          <a:p>
            <a:pPr marL="514350" indent="-514350">
              <a:lnSpc>
                <a:spcPct val="100000"/>
              </a:lnSpc>
              <a:buFont typeface="+mj-lt"/>
              <a:buAutoNum type="arabicPeriod"/>
            </a:pPr>
            <a:r>
              <a:rPr lang="en-GB" sz="2200"/>
              <a:t>Dexamethasone</a:t>
            </a:r>
          </a:p>
          <a:p>
            <a:pPr marL="514350" indent="-514350">
              <a:lnSpc>
                <a:spcPct val="100000"/>
              </a:lnSpc>
              <a:buFont typeface="+mj-lt"/>
              <a:buAutoNum type="arabicPeriod"/>
            </a:pPr>
            <a:r>
              <a:rPr lang="en-GB" sz="2200"/>
              <a:t>Nifedipine</a:t>
            </a:r>
          </a:p>
          <a:p>
            <a:pPr marL="514350" indent="-514350">
              <a:lnSpc>
                <a:spcPct val="100000"/>
              </a:lnSpc>
              <a:buFont typeface="+mj-lt"/>
              <a:buAutoNum type="arabicPeriod"/>
            </a:pPr>
            <a:r>
              <a:rPr lang="en-GB" sz="2200"/>
              <a:t>Naproxen</a:t>
            </a:r>
          </a:p>
          <a:p>
            <a:pPr marL="514350" indent="-514350">
              <a:lnSpc>
                <a:spcPct val="100000"/>
              </a:lnSpc>
              <a:buFont typeface="+mj-lt"/>
              <a:buAutoNum type="arabicPeriod"/>
            </a:pPr>
            <a:r>
              <a:rPr lang="en-GB" sz="2200"/>
              <a:t>Furosemide</a:t>
            </a:r>
          </a:p>
        </p:txBody>
      </p:sp>
      <p:pic>
        <p:nvPicPr>
          <p:cNvPr id="3074" name="Picture 2" descr="A guide to Nepal&amp;#39;s best trekking regions - Lonely Planet">
            <a:extLst>
              <a:ext uri="{FF2B5EF4-FFF2-40B4-BE49-F238E27FC236}">
                <a16:creationId xmlns:a16="http://schemas.microsoft.com/office/drawing/2014/main" id="{8A060F2E-E3C2-49C6-92C9-2635402DE2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140" r="29528"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075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3EC463-578E-418B-82CD-592ABAF09D1A}"/>
              </a:ext>
            </a:extLst>
          </p:cNvPr>
          <p:cNvSpPr>
            <a:spLocks noGrp="1"/>
          </p:cNvSpPr>
          <p:nvPr>
            <p:ph type="title"/>
          </p:nvPr>
        </p:nvSpPr>
        <p:spPr>
          <a:xfrm>
            <a:off x="5297762" y="329184"/>
            <a:ext cx="6251110" cy="1783080"/>
          </a:xfrm>
        </p:spPr>
        <p:txBody>
          <a:bodyPr anchor="b">
            <a:normAutofit/>
          </a:bodyPr>
          <a:lstStyle/>
          <a:p>
            <a:r>
              <a:rPr lang="en-GB" sz="7200"/>
              <a:t>Q1</a:t>
            </a:r>
          </a:p>
        </p:txBody>
      </p:sp>
      <p:sp>
        <p:nvSpPr>
          <p:cNvPr id="307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4D86C3"/>
          </a:solidFill>
          <a:ln w="38100" cap="rnd">
            <a:solidFill>
              <a:srgbClr val="4D86C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ED1F34-7651-445F-9C17-00EE0ED7D774}"/>
              </a:ext>
            </a:extLst>
          </p:cNvPr>
          <p:cNvSpPr>
            <a:spLocks noGrp="1"/>
          </p:cNvSpPr>
          <p:nvPr>
            <p:ph idx="1"/>
          </p:nvPr>
        </p:nvSpPr>
        <p:spPr>
          <a:xfrm>
            <a:off x="5297762" y="2706624"/>
            <a:ext cx="6251110" cy="3483864"/>
          </a:xfrm>
        </p:spPr>
        <p:txBody>
          <a:bodyPr>
            <a:normAutofit/>
          </a:bodyPr>
          <a:lstStyle/>
          <a:p>
            <a:pPr marL="0" indent="0">
              <a:lnSpc>
                <a:spcPct val="100000"/>
              </a:lnSpc>
              <a:buNone/>
            </a:pPr>
            <a:r>
              <a:rPr lang="en-GB" sz="2200"/>
              <a:t>A 28-year old man develops nausea and a severe headache whilst trekking in Nepal. Within the next hour he becomes ataxic and confused. A diagnosis of high altitude cerebral oedema is suspected. Other than descent and oxygen, what is the most important treatment?</a:t>
            </a:r>
          </a:p>
          <a:p>
            <a:pPr marL="514350" indent="-514350">
              <a:lnSpc>
                <a:spcPct val="100000"/>
              </a:lnSpc>
              <a:buFont typeface="+mj-lt"/>
              <a:buAutoNum type="arabicPeriod"/>
            </a:pPr>
            <a:r>
              <a:rPr lang="en-GB" sz="2200"/>
              <a:t>Acetazolamide</a:t>
            </a:r>
          </a:p>
          <a:p>
            <a:pPr marL="514350" indent="-514350">
              <a:lnSpc>
                <a:spcPct val="100000"/>
              </a:lnSpc>
              <a:buFont typeface="+mj-lt"/>
              <a:buAutoNum type="arabicPeriod"/>
            </a:pPr>
            <a:r>
              <a:rPr lang="en-GB" sz="2200"/>
              <a:t>Dexamethasone</a:t>
            </a:r>
          </a:p>
          <a:p>
            <a:pPr marL="514350" indent="-514350">
              <a:lnSpc>
                <a:spcPct val="100000"/>
              </a:lnSpc>
              <a:buFont typeface="+mj-lt"/>
              <a:buAutoNum type="arabicPeriod"/>
            </a:pPr>
            <a:r>
              <a:rPr lang="en-GB" sz="2200"/>
              <a:t>Nifedipine</a:t>
            </a:r>
          </a:p>
          <a:p>
            <a:pPr marL="514350" indent="-514350">
              <a:lnSpc>
                <a:spcPct val="100000"/>
              </a:lnSpc>
              <a:buFont typeface="+mj-lt"/>
              <a:buAutoNum type="arabicPeriod"/>
            </a:pPr>
            <a:r>
              <a:rPr lang="en-GB" sz="2200"/>
              <a:t>Naproxen</a:t>
            </a:r>
          </a:p>
          <a:p>
            <a:pPr marL="514350" indent="-514350">
              <a:lnSpc>
                <a:spcPct val="100000"/>
              </a:lnSpc>
              <a:buFont typeface="+mj-lt"/>
              <a:buAutoNum type="arabicPeriod"/>
            </a:pPr>
            <a:r>
              <a:rPr lang="en-GB" sz="2200"/>
              <a:t>Furosemide</a:t>
            </a:r>
          </a:p>
        </p:txBody>
      </p:sp>
      <p:pic>
        <p:nvPicPr>
          <p:cNvPr id="3074" name="Picture 2" descr="A guide to Nepal&amp;#39;s best trekking regions - Lonely Planet">
            <a:extLst>
              <a:ext uri="{FF2B5EF4-FFF2-40B4-BE49-F238E27FC236}">
                <a16:creationId xmlns:a16="http://schemas.microsoft.com/office/drawing/2014/main" id="{8A060F2E-E3C2-49C6-92C9-2635402DE2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140" r="29528"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17C34D77-1BDB-4122-9B7A-D3AFD183FC7A}"/>
                  </a:ext>
                </a:extLst>
              </p14:cNvPr>
              <p14:cNvContentPartPr/>
              <p14:nvPr/>
            </p14:nvContentPartPr>
            <p14:xfrm>
              <a:off x="5224334" y="4291755"/>
              <a:ext cx="385200" cy="451080"/>
            </p14:xfrm>
          </p:contentPart>
        </mc:Choice>
        <mc:Fallback xmlns="">
          <p:pic>
            <p:nvPicPr>
              <p:cNvPr id="7" name="Ink 6">
                <a:extLst>
                  <a:ext uri="{FF2B5EF4-FFF2-40B4-BE49-F238E27FC236}">
                    <a16:creationId xmlns:a16="http://schemas.microsoft.com/office/drawing/2014/main" id="{17C34D77-1BDB-4122-9B7A-D3AFD183FC7A}"/>
                  </a:ext>
                </a:extLst>
              </p:cNvPr>
              <p:cNvPicPr/>
              <p:nvPr/>
            </p:nvPicPr>
            <p:blipFill>
              <a:blip r:embed="rId5"/>
              <a:stretch>
                <a:fillRect/>
              </a:stretch>
            </p:blipFill>
            <p:spPr>
              <a:xfrm>
                <a:off x="5215334" y="4282755"/>
                <a:ext cx="402840" cy="468720"/>
              </a:xfrm>
              <a:prstGeom prst="rect">
                <a:avLst/>
              </a:prstGeom>
            </p:spPr>
          </p:pic>
        </mc:Fallback>
      </mc:AlternateContent>
    </p:spTree>
    <p:extLst>
      <p:ext uri="{BB962C8B-B14F-4D97-AF65-F5344CB8AC3E}">
        <p14:creationId xmlns:p14="http://schemas.microsoft.com/office/powerpoint/2010/main" val="4125890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993E7D-732F-4E41-A8E6-214C1983B5C3}"/>
              </a:ext>
            </a:extLst>
          </p:cNvPr>
          <p:cNvSpPr>
            <a:spLocks noGrp="1"/>
          </p:cNvSpPr>
          <p:nvPr>
            <p:ph type="title"/>
          </p:nvPr>
        </p:nvSpPr>
        <p:spPr>
          <a:xfrm>
            <a:off x="630936" y="639520"/>
            <a:ext cx="3429000" cy="1719072"/>
          </a:xfrm>
        </p:spPr>
        <p:txBody>
          <a:bodyPr anchor="b">
            <a:normAutofit/>
          </a:bodyPr>
          <a:lstStyle/>
          <a:p>
            <a:r>
              <a:rPr lang="en-GB" dirty="0"/>
              <a:t>Q2</a:t>
            </a:r>
          </a:p>
        </p:txBody>
      </p:sp>
      <p:sp>
        <p:nvSpPr>
          <p:cNvPr id="7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4D86C3"/>
          </a:solidFill>
          <a:ln w="38100" cap="rnd">
            <a:solidFill>
              <a:srgbClr val="4D86C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5DADF8-EBBE-47BB-831F-5D9E653B9AC3}"/>
              </a:ext>
            </a:extLst>
          </p:cNvPr>
          <p:cNvSpPr>
            <a:spLocks noGrp="1"/>
          </p:cNvSpPr>
          <p:nvPr>
            <p:ph idx="1"/>
          </p:nvPr>
        </p:nvSpPr>
        <p:spPr>
          <a:xfrm>
            <a:off x="630936" y="2807208"/>
            <a:ext cx="3429000" cy="3410712"/>
          </a:xfrm>
        </p:spPr>
        <p:txBody>
          <a:bodyPr anchor="t">
            <a:normAutofit/>
          </a:bodyPr>
          <a:lstStyle/>
          <a:p>
            <a:pPr marL="0" indent="0">
              <a:lnSpc>
                <a:spcPct val="100000"/>
              </a:lnSpc>
              <a:buNone/>
            </a:pPr>
            <a:r>
              <a:rPr lang="en-GB" sz="2400"/>
              <a:t>Which of the following drugs could be used to treat HAPE?</a:t>
            </a:r>
          </a:p>
          <a:p>
            <a:pPr marL="514350" indent="-514350">
              <a:lnSpc>
                <a:spcPct val="100000"/>
              </a:lnSpc>
              <a:buFont typeface="+mj-lt"/>
              <a:buAutoNum type="arabicPeriod"/>
            </a:pPr>
            <a:r>
              <a:rPr lang="en-GB" sz="2400"/>
              <a:t>Sildenafil (Viagra)</a:t>
            </a:r>
          </a:p>
          <a:p>
            <a:pPr marL="514350" indent="-514350">
              <a:lnSpc>
                <a:spcPct val="100000"/>
              </a:lnSpc>
              <a:buFont typeface="+mj-lt"/>
              <a:buAutoNum type="arabicPeriod"/>
            </a:pPr>
            <a:r>
              <a:rPr lang="en-GB" sz="2400"/>
              <a:t>Nifedipine</a:t>
            </a:r>
          </a:p>
          <a:p>
            <a:pPr marL="514350" indent="-514350">
              <a:lnSpc>
                <a:spcPct val="100000"/>
              </a:lnSpc>
              <a:buFont typeface="+mj-lt"/>
              <a:buAutoNum type="arabicPeriod"/>
            </a:pPr>
            <a:r>
              <a:rPr lang="en-GB" sz="2400"/>
              <a:t>Diamox (acetazolamide)</a:t>
            </a:r>
          </a:p>
          <a:p>
            <a:pPr marL="514350" indent="-514350">
              <a:lnSpc>
                <a:spcPct val="100000"/>
              </a:lnSpc>
              <a:buFont typeface="+mj-lt"/>
              <a:buAutoNum type="arabicPeriod"/>
            </a:pPr>
            <a:r>
              <a:rPr lang="en-GB" sz="2400"/>
              <a:t>Hydralazine</a:t>
            </a:r>
          </a:p>
          <a:p>
            <a:pPr marL="514350" indent="-514350">
              <a:lnSpc>
                <a:spcPct val="100000"/>
              </a:lnSpc>
              <a:buFont typeface="+mj-lt"/>
              <a:buAutoNum type="arabicPeriod"/>
            </a:pPr>
            <a:r>
              <a:rPr lang="en-GB" sz="2400"/>
              <a:t>Dexamethasone</a:t>
            </a:r>
          </a:p>
        </p:txBody>
      </p:sp>
      <mc:AlternateContent xmlns:mc="http://schemas.openxmlformats.org/markup-compatibility/2006" xmlns:p14="http://schemas.microsoft.com/office/powerpoint/2010/main">
        <mc:Choice Requires="p14">
          <p:contentPart p14:bwMode="auto" r:id="rId3">
            <p14:nvContentPartPr>
              <p14: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pic>
        <p:nvPicPr>
          <p:cNvPr id="4098" name="Picture 2" descr="Chest radiograph showing high altitude pulmonary oedema. Progressive improvement was noted on chest radiographs after 3 h (A) and 5 h (B) of treatment with positive airway pressure, dexamethasone, nifedipine, and sildenafil in the emergency department before admission to intensive care. From Gregorius et al, with permission w36  ">
            <a:extLst>
              <a:ext uri="{FF2B5EF4-FFF2-40B4-BE49-F238E27FC236}">
                <a16:creationId xmlns:a16="http://schemas.microsoft.com/office/drawing/2014/main" id="{4146F0CF-55C6-4DEE-9208-A4D097F244A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54296" y="1754848"/>
            <a:ext cx="6903720" cy="3348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180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993E7D-732F-4E41-A8E6-214C1983B5C3}"/>
              </a:ext>
            </a:extLst>
          </p:cNvPr>
          <p:cNvSpPr>
            <a:spLocks noGrp="1"/>
          </p:cNvSpPr>
          <p:nvPr>
            <p:ph type="title"/>
          </p:nvPr>
        </p:nvSpPr>
        <p:spPr>
          <a:xfrm>
            <a:off x="630936" y="639520"/>
            <a:ext cx="3429000" cy="1719072"/>
          </a:xfrm>
        </p:spPr>
        <p:txBody>
          <a:bodyPr anchor="b">
            <a:normAutofit/>
          </a:bodyPr>
          <a:lstStyle/>
          <a:p>
            <a:r>
              <a:rPr lang="en-GB" dirty="0"/>
              <a:t>Q2</a:t>
            </a:r>
          </a:p>
        </p:txBody>
      </p:sp>
      <p:sp>
        <p:nvSpPr>
          <p:cNvPr id="7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4D86C3"/>
          </a:solidFill>
          <a:ln w="38100" cap="rnd">
            <a:solidFill>
              <a:srgbClr val="4D86C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5DADF8-EBBE-47BB-831F-5D9E653B9AC3}"/>
              </a:ext>
            </a:extLst>
          </p:cNvPr>
          <p:cNvSpPr>
            <a:spLocks noGrp="1"/>
          </p:cNvSpPr>
          <p:nvPr>
            <p:ph idx="1"/>
          </p:nvPr>
        </p:nvSpPr>
        <p:spPr>
          <a:xfrm>
            <a:off x="630936" y="2807208"/>
            <a:ext cx="3429000" cy="3410712"/>
          </a:xfrm>
        </p:spPr>
        <p:txBody>
          <a:bodyPr anchor="t">
            <a:normAutofit/>
          </a:bodyPr>
          <a:lstStyle/>
          <a:p>
            <a:pPr marL="0" indent="0">
              <a:lnSpc>
                <a:spcPct val="100000"/>
              </a:lnSpc>
              <a:buNone/>
            </a:pPr>
            <a:r>
              <a:rPr lang="en-GB" sz="2400"/>
              <a:t>Which of the following drugs could be used to treat HAPE?</a:t>
            </a:r>
          </a:p>
          <a:p>
            <a:pPr marL="514350" indent="-514350">
              <a:lnSpc>
                <a:spcPct val="100000"/>
              </a:lnSpc>
              <a:buFont typeface="+mj-lt"/>
              <a:buAutoNum type="arabicPeriod"/>
            </a:pPr>
            <a:r>
              <a:rPr lang="en-GB" sz="2400"/>
              <a:t>Sildenafil (Viagra)</a:t>
            </a:r>
          </a:p>
          <a:p>
            <a:pPr marL="514350" indent="-514350">
              <a:lnSpc>
                <a:spcPct val="100000"/>
              </a:lnSpc>
              <a:buFont typeface="+mj-lt"/>
              <a:buAutoNum type="arabicPeriod"/>
            </a:pPr>
            <a:r>
              <a:rPr lang="en-GB" sz="2400"/>
              <a:t>Nifedipine</a:t>
            </a:r>
          </a:p>
          <a:p>
            <a:pPr marL="514350" indent="-514350">
              <a:lnSpc>
                <a:spcPct val="100000"/>
              </a:lnSpc>
              <a:buFont typeface="+mj-lt"/>
              <a:buAutoNum type="arabicPeriod"/>
            </a:pPr>
            <a:r>
              <a:rPr lang="en-GB" sz="2400"/>
              <a:t>Diamox (acetazolamide)</a:t>
            </a:r>
          </a:p>
          <a:p>
            <a:pPr marL="514350" indent="-514350">
              <a:lnSpc>
                <a:spcPct val="100000"/>
              </a:lnSpc>
              <a:buFont typeface="+mj-lt"/>
              <a:buAutoNum type="arabicPeriod"/>
            </a:pPr>
            <a:r>
              <a:rPr lang="en-GB" sz="2400"/>
              <a:t>Hydralazine</a:t>
            </a:r>
          </a:p>
          <a:p>
            <a:pPr marL="514350" indent="-514350">
              <a:lnSpc>
                <a:spcPct val="100000"/>
              </a:lnSpc>
              <a:buFont typeface="+mj-lt"/>
              <a:buAutoNum type="arabicPeriod"/>
            </a:pPr>
            <a:r>
              <a:rPr lang="en-GB" sz="2400"/>
              <a:t>Dexamethasone</a:t>
            </a:r>
          </a:p>
        </p:txBody>
      </p:sp>
      <mc:AlternateContent xmlns:mc="http://schemas.openxmlformats.org/markup-compatibility/2006" xmlns:p14="http://schemas.microsoft.com/office/powerpoint/2010/main">
        <mc:Choice Requires="p14">
          <p:contentPart p14:bwMode="auto" r:id="rId3">
            <p14:nvContentPartPr>
              <p14: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pic>
        <p:nvPicPr>
          <p:cNvPr id="4098" name="Picture 2" descr="Chest radiograph showing high altitude pulmonary oedema. Progressive improvement was noted on chest radiographs after 3 h (A) and 5 h (B) of treatment with positive airway pressure, dexamethasone, nifedipine, and sildenafil in the emergency department before admission to intensive care. From Gregorius et al, with permission w36  ">
            <a:extLst>
              <a:ext uri="{FF2B5EF4-FFF2-40B4-BE49-F238E27FC236}">
                <a16:creationId xmlns:a16="http://schemas.microsoft.com/office/drawing/2014/main" id="{4146F0CF-55C6-4DEE-9208-A4D097F244A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54296" y="1754848"/>
            <a:ext cx="6903720" cy="334830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B529CB7-8996-4800-91F0-0B7CC70E2017}"/>
                  </a:ext>
                </a:extLst>
              </p14:cNvPr>
              <p14:cNvContentPartPr/>
              <p14:nvPr/>
            </p14:nvContentPartPr>
            <p14:xfrm>
              <a:off x="637023" y="3671413"/>
              <a:ext cx="313560" cy="422640"/>
            </p14:xfrm>
          </p:contentPart>
        </mc:Choice>
        <mc:Fallback xmlns="">
          <p:pic>
            <p:nvPicPr>
              <p:cNvPr id="4" name="Ink 3">
                <a:extLst>
                  <a:ext uri="{FF2B5EF4-FFF2-40B4-BE49-F238E27FC236}">
                    <a16:creationId xmlns:a16="http://schemas.microsoft.com/office/drawing/2014/main" id="{BB529CB7-8996-4800-91F0-0B7CC70E2017}"/>
                  </a:ext>
                </a:extLst>
              </p:cNvPr>
              <p:cNvPicPr/>
              <p:nvPr/>
            </p:nvPicPr>
            <p:blipFill>
              <a:blip r:embed="rId7"/>
              <a:stretch>
                <a:fillRect/>
              </a:stretch>
            </p:blipFill>
            <p:spPr>
              <a:xfrm>
                <a:off x="628023" y="3662773"/>
                <a:ext cx="33120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3F89DC1B-8CA6-487F-B5C2-66A767D4A972}"/>
                  </a:ext>
                </a:extLst>
              </p14:cNvPr>
              <p14:cNvContentPartPr/>
              <p14:nvPr/>
            </p14:nvContentPartPr>
            <p14:xfrm>
              <a:off x="566823" y="4139773"/>
              <a:ext cx="424800" cy="477360"/>
            </p14:xfrm>
          </p:contentPart>
        </mc:Choice>
        <mc:Fallback xmlns="">
          <p:pic>
            <p:nvPicPr>
              <p:cNvPr id="5" name="Ink 4">
                <a:extLst>
                  <a:ext uri="{FF2B5EF4-FFF2-40B4-BE49-F238E27FC236}">
                    <a16:creationId xmlns:a16="http://schemas.microsoft.com/office/drawing/2014/main" id="{3F89DC1B-8CA6-487F-B5C2-66A767D4A972}"/>
                  </a:ext>
                </a:extLst>
              </p:cNvPr>
              <p:cNvPicPr/>
              <p:nvPr/>
            </p:nvPicPr>
            <p:blipFill>
              <a:blip r:embed="rId9"/>
              <a:stretch>
                <a:fillRect/>
              </a:stretch>
            </p:blipFill>
            <p:spPr>
              <a:xfrm>
                <a:off x="558183" y="4130773"/>
                <a:ext cx="442440" cy="495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D469FAC9-7F9F-4C3E-8FDD-A1B74C72FA82}"/>
                  </a:ext>
                </a:extLst>
              </p14:cNvPr>
              <p14:cNvContentPartPr/>
              <p14:nvPr/>
            </p14:nvContentPartPr>
            <p14:xfrm>
              <a:off x="593463" y="5092693"/>
              <a:ext cx="398880" cy="505440"/>
            </p14:xfrm>
          </p:contentPart>
        </mc:Choice>
        <mc:Fallback xmlns="">
          <p:pic>
            <p:nvPicPr>
              <p:cNvPr id="6" name="Ink 5">
                <a:extLst>
                  <a:ext uri="{FF2B5EF4-FFF2-40B4-BE49-F238E27FC236}">
                    <a16:creationId xmlns:a16="http://schemas.microsoft.com/office/drawing/2014/main" id="{D469FAC9-7F9F-4C3E-8FDD-A1B74C72FA82}"/>
                  </a:ext>
                </a:extLst>
              </p:cNvPr>
              <p:cNvPicPr/>
              <p:nvPr/>
            </p:nvPicPr>
            <p:blipFill>
              <a:blip r:embed="rId11"/>
              <a:stretch>
                <a:fillRect/>
              </a:stretch>
            </p:blipFill>
            <p:spPr>
              <a:xfrm>
                <a:off x="584823" y="5084053"/>
                <a:ext cx="416520" cy="523080"/>
              </a:xfrm>
              <a:prstGeom prst="rect">
                <a:avLst/>
              </a:prstGeom>
            </p:spPr>
          </p:pic>
        </mc:Fallback>
      </mc:AlternateContent>
    </p:spTree>
    <p:extLst>
      <p:ext uri="{BB962C8B-B14F-4D97-AF65-F5344CB8AC3E}">
        <p14:creationId xmlns:p14="http://schemas.microsoft.com/office/powerpoint/2010/main" val="4161072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F0D5FE-CDA0-4048-8A28-E4576B8DCEC1}"/>
              </a:ext>
            </a:extLst>
          </p:cNvPr>
          <p:cNvSpPr>
            <a:spLocks noGrp="1"/>
          </p:cNvSpPr>
          <p:nvPr>
            <p:ph type="title"/>
          </p:nvPr>
        </p:nvSpPr>
        <p:spPr>
          <a:xfrm>
            <a:off x="640080" y="325369"/>
            <a:ext cx="4368602" cy="1956841"/>
          </a:xfrm>
        </p:spPr>
        <p:txBody>
          <a:bodyPr anchor="b">
            <a:normAutofit/>
          </a:bodyPr>
          <a:lstStyle/>
          <a:p>
            <a:r>
              <a:rPr lang="en-GB" sz="6600"/>
              <a:t>Q3</a:t>
            </a:r>
          </a:p>
        </p:txBody>
      </p:sp>
      <p:sp>
        <p:nvSpPr>
          <p:cNvPr id="7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4D86C3"/>
          </a:solidFill>
          <a:ln w="38100" cap="rnd">
            <a:solidFill>
              <a:srgbClr val="4D86C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715897-759A-40DB-ABDB-D2FCE4C70DE0}"/>
              </a:ext>
            </a:extLst>
          </p:cNvPr>
          <p:cNvSpPr>
            <a:spLocks noGrp="1"/>
          </p:cNvSpPr>
          <p:nvPr>
            <p:ph idx="1"/>
          </p:nvPr>
        </p:nvSpPr>
        <p:spPr>
          <a:xfrm>
            <a:off x="640080" y="2872899"/>
            <a:ext cx="4243589" cy="3320668"/>
          </a:xfrm>
        </p:spPr>
        <p:txBody>
          <a:bodyPr>
            <a:normAutofit/>
          </a:bodyPr>
          <a:lstStyle/>
          <a:p>
            <a:pPr marL="0" indent="0">
              <a:lnSpc>
                <a:spcPct val="100000"/>
              </a:lnSpc>
              <a:buNone/>
            </a:pPr>
            <a:r>
              <a:rPr lang="en-GB" sz="2200"/>
              <a:t>You are the expedition medic on a trek up Kilimanjaro. Last night, Joe did not join the rest of the group for dinner as he said he was tired after the day. The next morning as you are walking you notice he is struggling to keep up with the rest of the group despite previously having appeared really strong. After a 10 minute rest to have something to eat and drink, he appears out of breath. He insists he is fine and keeps going. 2 hours later you have arrived at your next camp and he appears worse. </a:t>
            </a:r>
          </a:p>
          <a:p>
            <a:pPr marL="0" indent="0">
              <a:lnSpc>
                <a:spcPct val="100000"/>
              </a:lnSpc>
              <a:buNone/>
            </a:pPr>
            <a:endParaRPr lang="en-GB" sz="2200"/>
          </a:p>
        </p:txBody>
      </p:sp>
      <p:pic>
        <p:nvPicPr>
          <p:cNvPr id="2050" name="Picture 2" descr="How High Did You Just Climb? Visualizing 19,341 Feet - Kilimanjaro">
            <a:extLst>
              <a:ext uri="{FF2B5EF4-FFF2-40B4-BE49-F238E27FC236}">
                <a16:creationId xmlns:a16="http://schemas.microsoft.com/office/drawing/2014/main" id="{4F0018EE-D60E-4DEA-8C60-2D6EB22D24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92" r="5955"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251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8"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7F2621-AA5D-444D-BB43-72EC2AD079E9}"/>
              </a:ext>
            </a:extLst>
          </p:cNvPr>
          <p:cNvSpPr>
            <a:spLocks noGrp="1"/>
          </p:cNvSpPr>
          <p:nvPr>
            <p:ph type="title"/>
          </p:nvPr>
        </p:nvSpPr>
        <p:spPr>
          <a:xfrm>
            <a:off x="5297762" y="329184"/>
            <a:ext cx="6251110" cy="1783080"/>
          </a:xfrm>
        </p:spPr>
        <p:txBody>
          <a:bodyPr anchor="b">
            <a:normAutofit/>
          </a:bodyPr>
          <a:lstStyle/>
          <a:p>
            <a:r>
              <a:rPr lang="en-GB" sz="7200"/>
              <a:t>Q4</a:t>
            </a:r>
          </a:p>
        </p:txBody>
      </p:sp>
      <p:sp>
        <p:nvSpPr>
          <p:cNvPr id="614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4D86C3"/>
          </a:solidFill>
          <a:ln w="38100" cap="rnd">
            <a:solidFill>
              <a:srgbClr val="4D86C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8231E92-0080-4C6F-A31C-EA5DA8447F49}"/>
              </a:ext>
            </a:extLst>
          </p:cNvPr>
          <p:cNvSpPr>
            <a:spLocks noGrp="1"/>
          </p:cNvSpPr>
          <p:nvPr>
            <p:ph idx="1"/>
          </p:nvPr>
        </p:nvSpPr>
        <p:spPr>
          <a:xfrm>
            <a:off x="5297762" y="2706624"/>
            <a:ext cx="6251110" cy="3483864"/>
          </a:xfrm>
        </p:spPr>
        <p:txBody>
          <a:bodyPr>
            <a:normAutofit/>
          </a:bodyPr>
          <a:lstStyle/>
          <a:p>
            <a:pPr marL="0" indent="0">
              <a:buNone/>
            </a:pPr>
            <a:r>
              <a:rPr lang="en-GB" sz="2600"/>
              <a:t>Which of the following is the correct regarding dexamethasone in treating HACE?</a:t>
            </a:r>
          </a:p>
          <a:p>
            <a:pPr marL="514350" indent="-514350">
              <a:buFont typeface="+mj-lt"/>
              <a:buAutoNum type="arabicPeriod"/>
            </a:pPr>
            <a:r>
              <a:rPr lang="en-GB" sz="2600"/>
              <a:t>4mg PO or IV </a:t>
            </a:r>
            <a:r>
              <a:rPr lang="en-GB" sz="2600" err="1"/>
              <a:t>qds</a:t>
            </a:r>
            <a:endParaRPr lang="en-GB" sz="2600"/>
          </a:p>
          <a:p>
            <a:pPr marL="514350" indent="-514350">
              <a:buFont typeface="+mj-lt"/>
              <a:buAutoNum type="arabicPeriod"/>
            </a:pPr>
            <a:r>
              <a:rPr lang="en-GB" sz="2600"/>
              <a:t>8mg my mouth or injection followed by 4mg 4-hourly for several days</a:t>
            </a:r>
          </a:p>
          <a:p>
            <a:pPr marL="514350" indent="-514350">
              <a:buFont typeface="+mj-lt"/>
              <a:buAutoNum type="arabicPeriod"/>
            </a:pPr>
            <a:r>
              <a:rPr lang="en-GB" sz="2600"/>
              <a:t>Dexamethasone does not treat HACE</a:t>
            </a:r>
          </a:p>
          <a:p>
            <a:pPr marL="514350" indent="-514350">
              <a:buFont typeface="+mj-lt"/>
              <a:buAutoNum type="arabicPeriod"/>
            </a:pPr>
            <a:r>
              <a:rPr lang="en-GB" sz="2600"/>
              <a:t>2mg PO or IV </a:t>
            </a:r>
            <a:r>
              <a:rPr lang="en-GB" sz="2600" err="1"/>
              <a:t>qds</a:t>
            </a:r>
            <a:endParaRPr lang="en-GB" sz="2600"/>
          </a:p>
        </p:txBody>
      </p:sp>
      <p:pic>
        <p:nvPicPr>
          <p:cNvPr id="6146" name="Picture 2" descr="Coronavirus: What is dexamethasone and how does it work? - BBC News">
            <a:extLst>
              <a:ext uri="{FF2B5EF4-FFF2-40B4-BE49-F238E27FC236}">
                <a16:creationId xmlns:a16="http://schemas.microsoft.com/office/drawing/2014/main" id="{AFBDEEE4-00C1-47CB-A47A-DABAE3111E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217" r="23583"/>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176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8"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7F2621-AA5D-444D-BB43-72EC2AD079E9}"/>
              </a:ext>
            </a:extLst>
          </p:cNvPr>
          <p:cNvSpPr>
            <a:spLocks noGrp="1"/>
          </p:cNvSpPr>
          <p:nvPr>
            <p:ph type="title"/>
          </p:nvPr>
        </p:nvSpPr>
        <p:spPr>
          <a:xfrm>
            <a:off x="5297762" y="329184"/>
            <a:ext cx="6251110" cy="1783080"/>
          </a:xfrm>
        </p:spPr>
        <p:txBody>
          <a:bodyPr anchor="b">
            <a:normAutofit/>
          </a:bodyPr>
          <a:lstStyle/>
          <a:p>
            <a:r>
              <a:rPr lang="en-GB" sz="7200"/>
              <a:t>Q4</a:t>
            </a:r>
          </a:p>
        </p:txBody>
      </p:sp>
      <p:sp>
        <p:nvSpPr>
          <p:cNvPr id="614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4D86C3"/>
          </a:solidFill>
          <a:ln w="38100" cap="rnd">
            <a:solidFill>
              <a:srgbClr val="4D86C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8231E92-0080-4C6F-A31C-EA5DA8447F49}"/>
              </a:ext>
            </a:extLst>
          </p:cNvPr>
          <p:cNvSpPr>
            <a:spLocks noGrp="1"/>
          </p:cNvSpPr>
          <p:nvPr>
            <p:ph idx="1"/>
          </p:nvPr>
        </p:nvSpPr>
        <p:spPr>
          <a:xfrm>
            <a:off x="5297762" y="2706624"/>
            <a:ext cx="6251110" cy="3483864"/>
          </a:xfrm>
        </p:spPr>
        <p:txBody>
          <a:bodyPr>
            <a:normAutofit/>
          </a:bodyPr>
          <a:lstStyle/>
          <a:p>
            <a:pPr marL="0" indent="0">
              <a:buNone/>
            </a:pPr>
            <a:r>
              <a:rPr lang="en-GB" sz="2600"/>
              <a:t>Which of the following is the correct regarding dexamethasone in treating HACE?</a:t>
            </a:r>
          </a:p>
          <a:p>
            <a:pPr marL="514350" indent="-514350">
              <a:buFont typeface="+mj-lt"/>
              <a:buAutoNum type="arabicPeriod"/>
            </a:pPr>
            <a:r>
              <a:rPr lang="en-GB" sz="2600"/>
              <a:t>4mg PO or IV </a:t>
            </a:r>
            <a:r>
              <a:rPr lang="en-GB" sz="2600" err="1"/>
              <a:t>qds</a:t>
            </a:r>
            <a:endParaRPr lang="en-GB" sz="2600"/>
          </a:p>
          <a:p>
            <a:pPr marL="514350" indent="-514350">
              <a:buFont typeface="+mj-lt"/>
              <a:buAutoNum type="arabicPeriod"/>
            </a:pPr>
            <a:r>
              <a:rPr lang="en-GB" sz="2600"/>
              <a:t>8mg my mouth or injection followed by 4mg 4-hourly for several days</a:t>
            </a:r>
          </a:p>
          <a:p>
            <a:pPr marL="514350" indent="-514350">
              <a:buFont typeface="+mj-lt"/>
              <a:buAutoNum type="arabicPeriod"/>
            </a:pPr>
            <a:r>
              <a:rPr lang="en-GB" sz="2600"/>
              <a:t>Dexamethasone does not treat HACE</a:t>
            </a:r>
          </a:p>
          <a:p>
            <a:pPr marL="514350" indent="-514350">
              <a:buFont typeface="+mj-lt"/>
              <a:buAutoNum type="arabicPeriod"/>
            </a:pPr>
            <a:r>
              <a:rPr lang="en-GB" sz="2600"/>
              <a:t>2mg PO or IV </a:t>
            </a:r>
            <a:r>
              <a:rPr lang="en-GB" sz="2600" err="1"/>
              <a:t>qds</a:t>
            </a:r>
            <a:endParaRPr lang="en-GB" sz="2600"/>
          </a:p>
        </p:txBody>
      </p:sp>
      <p:pic>
        <p:nvPicPr>
          <p:cNvPr id="6146" name="Picture 2" descr="Coronavirus: What is dexamethasone and how does it work? - BBC News">
            <a:extLst>
              <a:ext uri="{FF2B5EF4-FFF2-40B4-BE49-F238E27FC236}">
                <a16:creationId xmlns:a16="http://schemas.microsoft.com/office/drawing/2014/main" id="{AFBDEEE4-00C1-47CB-A47A-DABAE3111E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217" r="23583"/>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36A0D4A2-673C-4473-9692-10A6D554D48B}"/>
                  </a:ext>
                </a:extLst>
              </p14:cNvPr>
              <p14:cNvContentPartPr/>
              <p14:nvPr/>
            </p14:nvContentPartPr>
            <p14:xfrm>
              <a:off x="5214339" y="4261224"/>
              <a:ext cx="433440" cy="533880"/>
            </p14:xfrm>
          </p:contentPart>
        </mc:Choice>
        <mc:Fallback xmlns="">
          <p:pic>
            <p:nvPicPr>
              <p:cNvPr id="4" name="Ink 3">
                <a:extLst>
                  <a:ext uri="{FF2B5EF4-FFF2-40B4-BE49-F238E27FC236}">
                    <a16:creationId xmlns:a16="http://schemas.microsoft.com/office/drawing/2014/main" id="{36A0D4A2-673C-4473-9692-10A6D554D48B}"/>
                  </a:ext>
                </a:extLst>
              </p:cNvPr>
              <p:cNvPicPr/>
              <p:nvPr/>
            </p:nvPicPr>
            <p:blipFill>
              <a:blip r:embed="rId4"/>
              <a:stretch>
                <a:fillRect/>
              </a:stretch>
            </p:blipFill>
            <p:spPr>
              <a:xfrm>
                <a:off x="5205339" y="4252584"/>
                <a:ext cx="451080" cy="551520"/>
              </a:xfrm>
              <a:prstGeom prst="rect">
                <a:avLst/>
              </a:prstGeom>
            </p:spPr>
          </p:pic>
        </mc:Fallback>
      </mc:AlternateContent>
    </p:spTree>
    <p:extLst>
      <p:ext uri="{BB962C8B-B14F-4D97-AF65-F5344CB8AC3E}">
        <p14:creationId xmlns:p14="http://schemas.microsoft.com/office/powerpoint/2010/main" val="2493040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0EDF3-6D11-4B0E-AA2D-98A3DD22F063}"/>
              </a:ext>
            </a:extLst>
          </p:cNvPr>
          <p:cNvSpPr>
            <a:spLocks noGrp="1"/>
          </p:cNvSpPr>
          <p:nvPr>
            <p:ph type="title"/>
          </p:nvPr>
        </p:nvSpPr>
        <p:spPr/>
        <p:txBody>
          <a:bodyPr/>
          <a:lstStyle/>
          <a:p>
            <a:r>
              <a:rPr lang="en-GB"/>
              <a:t>Q5</a:t>
            </a:r>
            <a:endParaRPr lang="en-GB" dirty="0"/>
          </a:p>
        </p:txBody>
      </p:sp>
      <p:sp>
        <p:nvSpPr>
          <p:cNvPr id="3" name="Content Placeholder 2">
            <a:extLst>
              <a:ext uri="{FF2B5EF4-FFF2-40B4-BE49-F238E27FC236}">
                <a16:creationId xmlns:a16="http://schemas.microsoft.com/office/drawing/2014/main" id="{62F6676F-87F9-4CC8-8D23-0F81E38F94C1}"/>
              </a:ext>
            </a:extLst>
          </p:cNvPr>
          <p:cNvSpPr>
            <a:spLocks noGrp="1"/>
          </p:cNvSpPr>
          <p:nvPr>
            <p:ph idx="1"/>
          </p:nvPr>
        </p:nvSpPr>
        <p:spPr>
          <a:xfrm>
            <a:off x="838200" y="1929384"/>
            <a:ext cx="4970929" cy="4251960"/>
          </a:xfrm>
        </p:spPr>
        <p:txBody>
          <a:bodyPr/>
          <a:lstStyle/>
          <a:p>
            <a:pPr marL="0" indent="0">
              <a:buNone/>
            </a:pPr>
            <a:r>
              <a:rPr lang="en-GB" dirty="0"/>
              <a:t>How does Diamox work to reduce AMS and improve acclimatisation?</a:t>
            </a:r>
          </a:p>
          <a:p>
            <a:pPr marL="0" indent="0">
              <a:buNone/>
            </a:pPr>
            <a:r>
              <a:rPr lang="en-GB" dirty="0"/>
              <a:t>What are some of the side-effects of taking Diamox (acetazolamide)?</a:t>
            </a:r>
          </a:p>
          <a:p>
            <a:pPr marL="0" indent="0">
              <a:buNone/>
            </a:pPr>
            <a:r>
              <a:rPr lang="en-GB" dirty="0"/>
              <a:t>Hint: it is a carbonic anhydrase inhibitor</a:t>
            </a:r>
          </a:p>
        </p:txBody>
      </p:sp>
      <p:pic>
        <p:nvPicPr>
          <p:cNvPr id="7170" name="Picture 2" descr="Acetazolamide - Wikipedia">
            <a:extLst>
              <a:ext uri="{FF2B5EF4-FFF2-40B4-BE49-F238E27FC236}">
                <a16:creationId xmlns:a16="http://schemas.microsoft.com/office/drawing/2014/main" id="{5D9558C3-4F0F-467C-A4B7-8CEEC5BE3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339" y="2229505"/>
            <a:ext cx="4430313" cy="3951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708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D2BB74-5135-4FFB-A169-4C77EAF8B402}"/>
              </a:ext>
            </a:extLst>
          </p:cNvPr>
          <p:cNvSpPr>
            <a:spLocks noGrp="1"/>
          </p:cNvSpPr>
          <p:nvPr>
            <p:ph type="title"/>
          </p:nvPr>
        </p:nvSpPr>
        <p:spPr>
          <a:xfrm>
            <a:off x="6739128" y="638089"/>
            <a:ext cx="4818888" cy="1476801"/>
          </a:xfrm>
        </p:spPr>
        <p:txBody>
          <a:bodyPr anchor="b">
            <a:normAutofit/>
          </a:bodyPr>
          <a:lstStyle/>
          <a:p>
            <a:pPr>
              <a:lnSpc>
                <a:spcPct val="90000"/>
              </a:lnSpc>
            </a:pPr>
            <a:r>
              <a:rPr lang="en-GB" sz="3900"/>
              <a:t>When does altitude sickness occur?</a:t>
            </a:r>
          </a:p>
        </p:txBody>
      </p:sp>
      <p:sp>
        <p:nvSpPr>
          <p:cNvPr id="7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81825"/>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4D86C3"/>
          </a:solidFill>
          <a:ln w="38100" cap="rnd">
            <a:solidFill>
              <a:srgbClr val="4D86C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D671A5-DF69-4D55-860F-85EE51CDC1F4}"/>
              </a:ext>
            </a:extLst>
          </p:cNvPr>
          <p:cNvSpPr>
            <a:spLocks noGrp="1"/>
          </p:cNvSpPr>
          <p:nvPr>
            <p:ph idx="1"/>
          </p:nvPr>
        </p:nvSpPr>
        <p:spPr>
          <a:xfrm>
            <a:off x="6739128" y="2664886"/>
            <a:ext cx="4818888" cy="3550789"/>
          </a:xfrm>
        </p:spPr>
        <p:txBody>
          <a:bodyPr anchor="t">
            <a:normAutofit/>
          </a:bodyPr>
          <a:lstStyle/>
          <a:p>
            <a:pPr>
              <a:lnSpc>
                <a:spcPct val="100000"/>
              </a:lnSpc>
            </a:pPr>
            <a:r>
              <a:rPr lang="en-GB" sz="2400"/>
              <a:t>Can occur at altitudes from approx. 4000ft (Ben Nevis), but most common above 8000ft (Everest is 29,029ft).</a:t>
            </a:r>
          </a:p>
          <a:p>
            <a:pPr>
              <a:lnSpc>
                <a:spcPct val="100000"/>
              </a:lnSpc>
            </a:pPr>
            <a:r>
              <a:rPr lang="en-GB" sz="2400"/>
              <a:t>Higher than 10,000 feet, 75% of people will get mild symptoms .</a:t>
            </a:r>
          </a:p>
          <a:p>
            <a:pPr>
              <a:lnSpc>
                <a:spcPct val="100000"/>
              </a:lnSpc>
            </a:pPr>
            <a:r>
              <a:rPr lang="en-GB" sz="2400"/>
              <a:t>‘Climb high, sleep low’ is a good mantra for reducing likelihood of altitude sickness</a:t>
            </a:r>
          </a:p>
          <a:p>
            <a:pPr>
              <a:lnSpc>
                <a:spcPct val="100000"/>
              </a:lnSpc>
            </a:pPr>
            <a:r>
              <a:rPr lang="en-GB" sz="2400"/>
              <a:t>Rapid ascent without sufficient acclimatisation is the strongest indicator of likelihood of developing altitude sickness</a:t>
            </a:r>
          </a:p>
        </p:txBody>
      </p:sp>
      <mc:AlternateContent xmlns:mc="http://schemas.openxmlformats.org/markup-compatibility/2006" xmlns:p14="http://schemas.microsoft.com/office/powerpoint/2010/main">
        <mc:Choice Requires="p14">
          <p:contentPart p14:bwMode="auto" r:id="rId3">
            <p14:nvContentPartPr>
              <p14: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pic>
        <p:nvPicPr>
          <p:cNvPr id="5122" name="Picture 2" descr="The Seven Summits - WorldAtlas">
            <a:extLst>
              <a:ext uri="{FF2B5EF4-FFF2-40B4-BE49-F238E27FC236}">
                <a16:creationId xmlns:a16="http://schemas.microsoft.com/office/drawing/2014/main" id="{2F11B389-01C3-4FA4-B098-721B8F4B417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30936" y="2084729"/>
            <a:ext cx="5458968" cy="2688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803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0EDF3-6D11-4B0E-AA2D-98A3DD22F063}"/>
              </a:ext>
            </a:extLst>
          </p:cNvPr>
          <p:cNvSpPr>
            <a:spLocks noGrp="1"/>
          </p:cNvSpPr>
          <p:nvPr>
            <p:ph type="title"/>
          </p:nvPr>
        </p:nvSpPr>
        <p:spPr/>
        <p:txBody>
          <a:bodyPr/>
          <a:lstStyle/>
          <a:p>
            <a:r>
              <a:rPr lang="en-GB"/>
              <a:t>Q5</a:t>
            </a:r>
            <a:endParaRPr lang="en-GB" dirty="0"/>
          </a:p>
        </p:txBody>
      </p:sp>
      <p:sp>
        <p:nvSpPr>
          <p:cNvPr id="3" name="Content Placeholder 2">
            <a:extLst>
              <a:ext uri="{FF2B5EF4-FFF2-40B4-BE49-F238E27FC236}">
                <a16:creationId xmlns:a16="http://schemas.microsoft.com/office/drawing/2014/main" id="{62F6676F-87F9-4CC8-8D23-0F81E38F94C1}"/>
              </a:ext>
            </a:extLst>
          </p:cNvPr>
          <p:cNvSpPr>
            <a:spLocks noGrp="1"/>
          </p:cNvSpPr>
          <p:nvPr>
            <p:ph idx="1"/>
          </p:nvPr>
        </p:nvSpPr>
        <p:spPr>
          <a:xfrm>
            <a:off x="838200" y="1929384"/>
            <a:ext cx="6973047" cy="4626804"/>
          </a:xfrm>
        </p:spPr>
        <p:txBody>
          <a:bodyPr>
            <a:normAutofit/>
          </a:bodyPr>
          <a:lstStyle/>
          <a:p>
            <a:pPr marL="0" indent="0">
              <a:buNone/>
            </a:pPr>
            <a:r>
              <a:rPr lang="en-GB" dirty="0"/>
              <a:t>How does Diamox work to reduce AMS and improve acclimatisation?</a:t>
            </a:r>
          </a:p>
          <a:p>
            <a:pPr marL="0" indent="0">
              <a:buNone/>
            </a:pPr>
            <a:r>
              <a:rPr lang="en-GB" dirty="0">
                <a:solidFill>
                  <a:schemeClr val="accent1"/>
                </a:solidFill>
              </a:rPr>
              <a:t>Diamox limits the secretion of H+ ions into the proximal convoluted tubule. This produces a metabolic acidosis which encourages an increased respiratory rate. </a:t>
            </a:r>
          </a:p>
          <a:p>
            <a:pPr marL="0" indent="0">
              <a:buNone/>
            </a:pPr>
            <a:r>
              <a:rPr lang="en-GB" dirty="0"/>
              <a:t>What are some of the side-effects of taking Diamox (acetazolamide)?</a:t>
            </a:r>
          </a:p>
          <a:p>
            <a:pPr marL="0" indent="0">
              <a:buNone/>
            </a:pPr>
            <a:r>
              <a:rPr lang="en-GB" b="1" dirty="0">
                <a:solidFill>
                  <a:schemeClr val="accent1"/>
                </a:solidFill>
              </a:rPr>
              <a:t>Paraesthesia</a:t>
            </a:r>
            <a:r>
              <a:rPr lang="en-GB" dirty="0">
                <a:solidFill>
                  <a:schemeClr val="accent1"/>
                </a:solidFill>
              </a:rPr>
              <a:t>, fatigue, drowsiness, depression, decreased libido, </a:t>
            </a:r>
            <a:r>
              <a:rPr lang="en-GB" b="1" dirty="0">
                <a:solidFill>
                  <a:schemeClr val="accent1"/>
                </a:solidFill>
              </a:rPr>
              <a:t>bitter or metallic taste</a:t>
            </a:r>
            <a:r>
              <a:rPr lang="en-GB" dirty="0">
                <a:solidFill>
                  <a:schemeClr val="accent1"/>
                </a:solidFill>
              </a:rPr>
              <a:t>, nausea, vomiting, abdominal cramps, diarrhoea, black faeces, </a:t>
            </a:r>
            <a:r>
              <a:rPr lang="en-GB" b="1" dirty="0">
                <a:solidFill>
                  <a:schemeClr val="accent1"/>
                </a:solidFill>
              </a:rPr>
              <a:t>polyuria</a:t>
            </a:r>
            <a:r>
              <a:rPr lang="en-GB" dirty="0">
                <a:solidFill>
                  <a:schemeClr val="accent1"/>
                </a:solidFill>
              </a:rPr>
              <a:t>, kidney stones, metabolic acidosis and electrolyte changes (hypokalaemia, hyponatremia).</a:t>
            </a:r>
          </a:p>
        </p:txBody>
      </p:sp>
      <p:pic>
        <p:nvPicPr>
          <p:cNvPr id="7170" name="Picture 2" descr="Acetazolamide - Wikipedia">
            <a:extLst>
              <a:ext uri="{FF2B5EF4-FFF2-40B4-BE49-F238E27FC236}">
                <a16:creationId xmlns:a16="http://schemas.microsoft.com/office/drawing/2014/main" id="{5D9558C3-4F0F-467C-A4B7-8CEEC5BE3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5681" y="2313175"/>
            <a:ext cx="4053232" cy="3615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0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64BEE-BC1B-4634-A8E7-0A522AEB0F9B}"/>
              </a:ext>
            </a:extLst>
          </p:cNvPr>
          <p:cNvSpPr>
            <a:spLocks noGrp="1"/>
          </p:cNvSpPr>
          <p:nvPr>
            <p:ph type="title"/>
          </p:nvPr>
        </p:nvSpPr>
        <p:spPr/>
        <p:txBody>
          <a:bodyPr/>
          <a:lstStyle/>
          <a:p>
            <a:r>
              <a:rPr lang="en-GB" dirty="0"/>
              <a:t>Q6</a:t>
            </a:r>
          </a:p>
        </p:txBody>
      </p:sp>
      <p:sp>
        <p:nvSpPr>
          <p:cNvPr id="3" name="Content Placeholder 2">
            <a:extLst>
              <a:ext uri="{FF2B5EF4-FFF2-40B4-BE49-F238E27FC236}">
                <a16:creationId xmlns:a16="http://schemas.microsoft.com/office/drawing/2014/main" id="{59CA106A-483F-4E45-BD1C-4A0043013963}"/>
              </a:ext>
            </a:extLst>
          </p:cNvPr>
          <p:cNvSpPr>
            <a:spLocks noGrp="1"/>
          </p:cNvSpPr>
          <p:nvPr>
            <p:ph idx="1"/>
          </p:nvPr>
        </p:nvSpPr>
        <p:spPr/>
        <p:txBody>
          <a:bodyPr>
            <a:normAutofit lnSpcReduction="10000"/>
          </a:bodyPr>
          <a:lstStyle/>
          <a:p>
            <a:pPr marL="0" indent="0">
              <a:buNone/>
            </a:pPr>
            <a:r>
              <a:rPr lang="en-GB" dirty="0"/>
              <a:t>You are at 12,000 ft on your way to summiting Cotopaxi in Ecuador. A member of your group has developed a cough and is short of breath on exertion. She is </a:t>
            </a:r>
            <a:r>
              <a:rPr lang="en-GB" dirty="0" err="1"/>
              <a:t>pyrexic</a:t>
            </a:r>
            <a:r>
              <a:rPr lang="en-GB" dirty="0"/>
              <a:t> (feverish) and tired. On auscultation she has basal crepitations (crackles). She has no GI symptoms or neurological symptoms. What is the most likely diagnosis?</a:t>
            </a:r>
          </a:p>
          <a:p>
            <a:pPr marL="514350" indent="-514350">
              <a:buFont typeface="+mj-lt"/>
              <a:buAutoNum type="arabicPeriod"/>
            </a:pPr>
            <a:r>
              <a:rPr lang="en-GB" dirty="0"/>
              <a:t>AMS</a:t>
            </a:r>
          </a:p>
          <a:p>
            <a:pPr marL="514350" indent="-514350">
              <a:buFont typeface="+mj-lt"/>
              <a:buAutoNum type="arabicPeriod"/>
            </a:pPr>
            <a:r>
              <a:rPr lang="en-GB" dirty="0"/>
              <a:t>HAPE</a:t>
            </a:r>
          </a:p>
          <a:p>
            <a:pPr marL="514350" indent="-514350">
              <a:buFont typeface="+mj-lt"/>
              <a:buAutoNum type="arabicPeriod"/>
            </a:pPr>
            <a:r>
              <a:rPr lang="en-GB" dirty="0"/>
              <a:t>Pneumonia</a:t>
            </a:r>
          </a:p>
          <a:p>
            <a:pPr marL="514350" indent="-514350">
              <a:buFont typeface="+mj-lt"/>
              <a:buAutoNum type="arabicPeriod"/>
            </a:pPr>
            <a:r>
              <a:rPr lang="en-GB" dirty="0"/>
              <a:t>HACE</a:t>
            </a:r>
          </a:p>
          <a:p>
            <a:pPr marL="514350" indent="-514350">
              <a:buFont typeface="+mj-lt"/>
              <a:buAutoNum type="arabicPeriod"/>
            </a:pPr>
            <a:r>
              <a:rPr lang="en-GB" dirty="0"/>
              <a:t>Covid 19</a:t>
            </a:r>
          </a:p>
        </p:txBody>
      </p:sp>
    </p:spTree>
    <p:extLst>
      <p:ext uri="{BB962C8B-B14F-4D97-AF65-F5344CB8AC3E}">
        <p14:creationId xmlns:p14="http://schemas.microsoft.com/office/powerpoint/2010/main" val="2057151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764BEE-BC1B-4634-A8E7-0A522AEB0F9B}"/>
              </a:ext>
            </a:extLst>
          </p:cNvPr>
          <p:cNvSpPr>
            <a:spLocks noGrp="1"/>
          </p:cNvSpPr>
          <p:nvPr>
            <p:ph type="title"/>
          </p:nvPr>
        </p:nvSpPr>
        <p:spPr>
          <a:xfrm>
            <a:off x="630936" y="640080"/>
            <a:ext cx="4818888" cy="1481328"/>
          </a:xfrm>
        </p:spPr>
        <p:txBody>
          <a:bodyPr anchor="b">
            <a:normAutofit/>
          </a:bodyPr>
          <a:lstStyle/>
          <a:p>
            <a:r>
              <a:rPr lang="en-GB" sz="5600"/>
              <a:t>Q6</a:t>
            </a:r>
          </a:p>
        </p:txBody>
      </p:sp>
      <p:sp>
        <p:nvSpPr>
          <p:cNvPr id="7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4D86C3"/>
          </a:solidFill>
          <a:ln w="38100" cap="rnd">
            <a:solidFill>
              <a:srgbClr val="4D86C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CA106A-483F-4E45-BD1C-4A0043013963}"/>
              </a:ext>
            </a:extLst>
          </p:cNvPr>
          <p:cNvSpPr>
            <a:spLocks noGrp="1"/>
          </p:cNvSpPr>
          <p:nvPr>
            <p:ph idx="1"/>
          </p:nvPr>
        </p:nvSpPr>
        <p:spPr>
          <a:xfrm>
            <a:off x="630936" y="2660904"/>
            <a:ext cx="4818888" cy="3547872"/>
          </a:xfrm>
        </p:spPr>
        <p:txBody>
          <a:bodyPr anchor="t">
            <a:normAutofit/>
          </a:bodyPr>
          <a:lstStyle/>
          <a:p>
            <a:pPr marL="0" indent="0">
              <a:buNone/>
            </a:pPr>
            <a:r>
              <a:rPr lang="en-GB" dirty="0"/>
              <a:t>You are at 12,000 ft on your way to summiting Cotopaxi in Ecuador. A member of your group has developed a cough and is short of breath on exertion. She is </a:t>
            </a:r>
            <a:r>
              <a:rPr lang="en-GB" dirty="0" err="1"/>
              <a:t>pyrexic</a:t>
            </a:r>
            <a:r>
              <a:rPr lang="en-GB" dirty="0"/>
              <a:t> (feverish) and tired. On auscultation she has basal crepitations (crackles). She has no GI symptoms or neurological symptoms. What is the most likely diagnosis?</a:t>
            </a:r>
          </a:p>
        </p:txBody>
      </p:sp>
      <mc:AlternateContent xmlns:mc="http://schemas.openxmlformats.org/markup-compatibility/2006" xmlns:p14="http://schemas.microsoft.com/office/powerpoint/2010/main">
        <mc:Choice Requires="p14">
          <p:contentPart p14:bwMode="auto" r:id="rId3">
            <p14:nvContentPartPr>
              <p14: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pic>
        <p:nvPicPr>
          <p:cNvPr id="8194" name="Picture 2" descr="Figure.">
            <a:extLst>
              <a:ext uri="{FF2B5EF4-FFF2-40B4-BE49-F238E27FC236}">
                <a16:creationId xmlns:a16="http://schemas.microsoft.com/office/drawing/2014/main" id="{038342C3-A312-472D-B0AA-E352827F1BF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962949" y="120516"/>
            <a:ext cx="4516079" cy="6616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91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90E69-6D53-4E89-A2A4-AFE635659F2A}"/>
              </a:ext>
            </a:extLst>
          </p:cNvPr>
          <p:cNvSpPr>
            <a:spLocks noGrp="1"/>
          </p:cNvSpPr>
          <p:nvPr>
            <p:ph type="title"/>
          </p:nvPr>
        </p:nvSpPr>
        <p:spPr/>
        <p:txBody>
          <a:bodyPr/>
          <a:lstStyle/>
          <a:p>
            <a:r>
              <a:rPr lang="en-GB" dirty="0"/>
              <a:t>Risk factors for altitude sickness</a:t>
            </a:r>
          </a:p>
        </p:txBody>
      </p:sp>
      <p:sp>
        <p:nvSpPr>
          <p:cNvPr id="3" name="Content Placeholder 2">
            <a:extLst>
              <a:ext uri="{FF2B5EF4-FFF2-40B4-BE49-F238E27FC236}">
                <a16:creationId xmlns:a16="http://schemas.microsoft.com/office/drawing/2014/main" id="{3BC4768E-6F2D-4972-A909-4D21E5216D2D}"/>
              </a:ext>
            </a:extLst>
          </p:cNvPr>
          <p:cNvSpPr>
            <a:spLocks noGrp="1"/>
          </p:cNvSpPr>
          <p:nvPr>
            <p:ph idx="1"/>
          </p:nvPr>
        </p:nvSpPr>
        <p:spPr/>
        <p:txBody>
          <a:bodyPr/>
          <a:lstStyle/>
          <a:p>
            <a:r>
              <a:rPr lang="en-GB" dirty="0"/>
              <a:t>Rate of ascent</a:t>
            </a:r>
          </a:p>
          <a:p>
            <a:r>
              <a:rPr lang="en-GB" dirty="0"/>
              <a:t>Gender (most common in males aged 16-25years)</a:t>
            </a:r>
          </a:p>
          <a:p>
            <a:r>
              <a:rPr lang="en-GB" dirty="0"/>
              <a:t>Absolute altitude gain</a:t>
            </a:r>
          </a:p>
          <a:p>
            <a:r>
              <a:rPr lang="en-GB" dirty="0"/>
              <a:t>Previous history of AMS</a:t>
            </a:r>
          </a:p>
          <a:p>
            <a:r>
              <a:rPr lang="en-GB" dirty="0"/>
              <a:t>Physical exertion</a:t>
            </a:r>
          </a:p>
          <a:p>
            <a:r>
              <a:rPr lang="en-GB" dirty="0"/>
              <a:t>Pre-existing lung disease</a:t>
            </a:r>
          </a:p>
          <a:p>
            <a:r>
              <a:rPr lang="en-GB" dirty="0"/>
              <a:t>Muscles/obesity. </a:t>
            </a:r>
          </a:p>
        </p:txBody>
      </p:sp>
    </p:spTree>
    <p:extLst>
      <p:ext uri="{BB962C8B-B14F-4D97-AF65-F5344CB8AC3E}">
        <p14:creationId xmlns:p14="http://schemas.microsoft.com/office/powerpoint/2010/main" val="4155520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B2AD11-81FC-4FDD-8B4C-8A197CE1F290}"/>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900"/>
              <a:t>Symptoms of AMS</a:t>
            </a:r>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4D86C3"/>
          </a:solidFill>
          <a:ln w="38100" cap="rnd">
            <a:solidFill>
              <a:srgbClr val="4D86C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ltitude-related disorders – Outdoor Medicine">
            <a:extLst>
              <a:ext uri="{FF2B5EF4-FFF2-40B4-BE49-F238E27FC236}">
                <a16:creationId xmlns:a16="http://schemas.microsoft.com/office/drawing/2014/main" id="{BDD894E8-698D-4D64-A061-DB8636A7607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4654296" y="962314"/>
            <a:ext cx="7214616" cy="4905939"/>
          </a:xfrm>
          <a:prstGeom prst="rect">
            <a:avLst/>
          </a:prstGeom>
          <a:noFill/>
        </p:spPr>
      </p:pic>
    </p:spTree>
    <p:extLst>
      <p:ext uri="{BB962C8B-B14F-4D97-AF65-F5344CB8AC3E}">
        <p14:creationId xmlns:p14="http://schemas.microsoft.com/office/powerpoint/2010/main" val="1128653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767AE-7061-42F1-AB0A-E36F64DA6D11}"/>
              </a:ext>
            </a:extLst>
          </p:cNvPr>
          <p:cNvSpPr>
            <a:spLocks noGrp="1"/>
          </p:cNvSpPr>
          <p:nvPr>
            <p:ph type="title"/>
          </p:nvPr>
        </p:nvSpPr>
        <p:spPr/>
        <p:txBody>
          <a:bodyPr/>
          <a:lstStyle/>
          <a:p>
            <a:r>
              <a:rPr lang="en-GB" dirty="0"/>
              <a:t>Managing AMS</a:t>
            </a:r>
          </a:p>
        </p:txBody>
      </p:sp>
      <p:sp>
        <p:nvSpPr>
          <p:cNvPr id="3" name="Content Placeholder 2">
            <a:extLst>
              <a:ext uri="{FF2B5EF4-FFF2-40B4-BE49-F238E27FC236}">
                <a16:creationId xmlns:a16="http://schemas.microsoft.com/office/drawing/2014/main" id="{36746296-C0CB-4F76-ABB1-5493403725EB}"/>
              </a:ext>
            </a:extLst>
          </p:cNvPr>
          <p:cNvSpPr>
            <a:spLocks noGrp="1"/>
          </p:cNvSpPr>
          <p:nvPr>
            <p:ph idx="1"/>
          </p:nvPr>
        </p:nvSpPr>
        <p:spPr/>
        <p:txBody>
          <a:bodyPr>
            <a:normAutofit lnSpcReduction="10000"/>
          </a:bodyPr>
          <a:lstStyle/>
          <a:p>
            <a:r>
              <a:rPr lang="en-GB" dirty="0"/>
              <a:t>If mild AMS you can take medication for symptom management – e.g. paracetamol, antiemetic.</a:t>
            </a:r>
          </a:p>
          <a:p>
            <a:r>
              <a:rPr lang="en-GB" dirty="0"/>
              <a:t>If severe you can take acetazolamide (Diamox), oxygen and dexamethasone but must descend. </a:t>
            </a:r>
          </a:p>
          <a:p>
            <a:pPr lvl="1"/>
            <a:r>
              <a:rPr lang="en-GB" dirty="0"/>
              <a:t>Diamox 250mg PO </a:t>
            </a:r>
            <a:r>
              <a:rPr lang="en-GB" dirty="0" err="1"/>
              <a:t>tds</a:t>
            </a:r>
            <a:endParaRPr lang="en-GB" dirty="0"/>
          </a:p>
          <a:p>
            <a:pPr lvl="1"/>
            <a:r>
              <a:rPr lang="en-GB" dirty="0"/>
              <a:t>Dexamethasone 4mg PO or IV </a:t>
            </a:r>
            <a:r>
              <a:rPr lang="en-GB" dirty="0" err="1"/>
              <a:t>qds</a:t>
            </a:r>
            <a:endParaRPr lang="en-GB" dirty="0"/>
          </a:p>
          <a:p>
            <a:pPr lvl="1"/>
            <a:r>
              <a:rPr lang="en-GB" dirty="0"/>
              <a:t>Caution with any prophylactic medications as Diamox if commonly taken prophylactically</a:t>
            </a:r>
          </a:p>
          <a:p>
            <a:r>
              <a:rPr lang="en-GB" dirty="0"/>
              <a:t>Rest and allow time to recover. </a:t>
            </a:r>
          </a:p>
          <a:p>
            <a:r>
              <a:rPr lang="en-GB" dirty="0"/>
              <a:t>Do not ascend.</a:t>
            </a:r>
          </a:p>
          <a:p>
            <a:r>
              <a:rPr lang="en-GB" dirty="0"/>
              <a:t>If in doubt, descend. </a:t>
            </a:r>
          </a:p>
        </p:txBody>
      </p:sp>
    </p:spTree>
    <p:extLst>
      <p:ext uri="{BB962C8B-B14F-4D97-AF65-F5344CB8AC3E}">
        <p14:creationId xmlns:p14="http://schemas.microsoft.com/office/powerpoint/2010/main" val="3227923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613C0-5DF2-42BA-8B06-B376F5632808}"/>
              </a:ext>
            </a:extLst>
          </p:cNvPr>
          <p:cNvSpPr>
            <a:spLocks noGrp="1"/>
          </p:cNvSpPr>
          <p:nvPr>
            <p:ph type="title"/>
          </p:nvPr>
        </p:nvSpPr>
        <p:spPr/>
        <p:txBody>
          <a:bodyPr/>
          <a:lstStyle/>
          <a:p>
            <a:r>
              <a:rPr lang="en-GB" dirty="0"/>
              <a:t>Aetiology of AMS</a:t>
            </a:r>
          </a:p>
        </p:txBody>
      </p:sp>
      <p:sp>
        <p:nvSpPr>
          <p:cNvPr id="3" name="Content Placeholder 2">
            <a:extLst>
              <a:ext uri="{FF2B5EF4-FFF2-40B4-BE49-F238E27FC236}">
                <a16:creationId xmlns:a16="http://schemas.microsoft.com/office/drawing/2014/main" id="{4C3FB4D9-A0FC-45A5-BECA-64AE984806C7}"/>
              </a:ext>
            </a:extLst>
          </p:cNvPr>
          <p:cNvSpPr>
            <a:spLocks noGrp="1"/>
          </p:cNvSpPr>
          <p:nvPr>
            <p:ph idx="1"/>
          </p:nvPr>
        </p:nvSpPr>
        <p:spPr/>
        <p:txBody>
          <a:bodyPr/>
          <a:lstStyle/>
          <a:p>
            <a:r>
              <a:rPr lang="en-GB" dirty="0"/>
              <a:t>Aetiology of all the altitude sicknesses are poorly understood.</a:t>
            </a:r>
          </a:p>
          <a:p>
            <a:r>
              <a:rPr lang="en-GB" dirty="0"/>
              <a:t>AMS has been suggested to be an early form of HACE, caused by brain swelling and pressure symptoms, but the evidence doesn’t necessarily support this</a:t>
            </a:r>
          </a:p>
        </p:txBody>
      </p:sp>
    </p:spTree>
    <p:extLst>
      <p:ext uri="{BB962C8B-B14F-4D97-AF65-F5344CB8AC3E}">
        <p14:creationId xmlns:p14="http://schemas.microsoft.com/office/powerpoint/2010/main" val="160899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C44DB-5BCE-4984-A5F7-42B24C6C87A5}"/>
              </a:ext>
            </a:extLst>
          </p:cNvPr>
          <p:cNvSpPr>
            <a:spLocks noGrp="1"/>
          </p:cNvSpPr>
          <p:nvPr>
            <p:ph type="title"/>
          </p:nvPr>
        </p:nvSpPr>
        <p:spPr/>
        <p:txBody>
          <a:bodyPr/>
          <a:lstStyle/>
          <a:p>
            <a:r>
              <a:rPr lang="en-GB" dirty="0"/>
              <a:t>High altitude pulmonary oedema</a:t>
            </a:r>
          </a:p>
        </p:txBody>
      </p:sp>
      <p:sp>
        <p:nvSpPr>
          <p:cNvPr id="3" name="Content Placeholder 2">
            <a:extLst>
              <a:ext uri="{FF2B5EF4-FFF2-40B4-BE49-F238E27FC236}">
                <a16:creationId xmlns:a16="http://schemas.microsoft.com/office/drawing/2014/main" id="{0866E2A8-5F01-4A5F-B9B0-07F30E224A3F}"/>
              </a:ext>
            </a:extLst>
          </p:cNvPr>
          <p:cNvSpPr>
            <a:spLocks noGrp="1"/>
          </p:cNvSpPr>
          <p:nvPr>
            <p:ph idx="1"/>
          </p:nvPr>
        </p:nvSpPr>
        <p:spPr/>
        <p:txBody>
          <a:bodyPr/>
          <a:lstStyle/>
          <a:p>
            <a:r>
              <a:rPr lang="en-GB" dirty="0"/>
              <a:t>Movement of intravascular fluid to extravascular space which impairs gas exchange</a:t>
            </a:r>
          </a:p>
          <a:p>
            <a:r>
              <a:rPr lang="en-GB" dirty="0"/>
              <a:t>Increased breathlessness and eventually SOB at rest</a:t>
            </a:r>
          </a:p>
          <a:p>
            <a:r>
              <a:rPr lang="en-GB" dirty="0"/>
              <a:t>AMS is frequently but not always associated</a:t>
            </a:r>
          </a:p>
        </p:txBody>
      </p:sp>
    </p:spTree>
    <p:extLst>
      <p:ext uri="{BB962C8B-B14F-4D97-AF65-F5344CB8AC3E}">
        <p14:creationId xmlns:p14="http://schemas.microsoft.com/office/powerpoint/2010/main" val="1146753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2B3C-98CD-447F-88CC-9C452F0DD23B}"/>
              </a:ext>
            </a:extLst>
          </p:cNvPr>
          <p:cNvSpPr>
            <a:spLocks noGrp="1"/>
          </p:cNvSpPr>
          <p:nvPr>
            <p:ph type="title"/>
          </p:nvPr>
        </p:nvSpPr>
        <p:spPr/>
        <p:txBody>
          <a:bodyPr/>
          <a:lstStyle/>
          <a:p>
            <a:r>
              <a:rPr lang="en-GB" dirty="0"/>
              <a:t>Aetiology of HAPE</a:t>
            </a:r>
          </a:p>
        </p:txBody>
      </p:sp>
      <p:sp>
        <p:nvSpPr>
          <p:cNvPr id="3" name="Content Placeholder 2">
            <a:extLst>
              <a:ext uri="{FF2B5EF4-FFF2-40B4-BE49-F238E27FC236}">
                <a16:creationId xmlns:a16="http://schemas.microsoft.com/office/drawing/2014/main" id="{30BFADA5-6E46-400A-B341-340BDFE9E2FF}"/>
              </a:ext>
            </a:extLst>
          </p:cNvPr>
          <p:cNvSpPr>
            <a:spLocks noGrp="1"/>
          </p:cNvSpPr>
          <p:nvPr>
            <p:ph idx="1"/>
          </p:nvPr>
        </p:nvSpPr>
        <p:spPr/>
        <p:txBody>
          <a:bodyPr/>
          <a:lstStyle/>
          <a:p>
            <a:r>
              <a:rPr lang="en-GB" dirty="0"/>
              <a:t>Also incompletely understood. </a:t>
            </a:r>
          </a:p>
          <a:p>
            <a:r>
              <a:rPr lang="en-GB" dirty="0"/>
              <a:t>Exaggerated pulmonary hypertension in response to hypoxia from an abnormal hypoxic pulmonary vasoconstrictive response (HPVR) leads to capillary leak and mild alveolar haemorrhage. </a:t>
            </a:r>
          </a:p>
          <a:p>
            <a:r>
              <a:rPr lang="en-GB" dirty="0"/>
              <a:t>Non-constricted vessels become hyperperfused with raised hydrostatic pressure which stretches the endothelial lining and leads to stress failure.</a:t>
            </a:r>
          </a:p>
          <a:p>
            <a:r>
              <a:rPr lang="en-GB" dirty="0"/>
              <a:t>Hypoxia may also cause oedema through altered electrolyte balance. </a:t>
            </a:r>
          </a:p>
        </p:txBody>
      </p:sp>
    </p:spTree>
    <p:extLst>
      <p:ext uri="{BB962C8B-B14F-4D97-AF65-F5344CB8AC3E}">
        <p14:creationId xmlns:p14="http://schemas.microsoft.com/office/powerpoint/2010/main" val="3007139940"/>
      </p:ext>
    </p:extLst>
  </p:cSld>
  <p:clrMapOvr>
    <a:masterClrMapping/>
  </p:clrMapOvr>
</p:sld>
</file>

<file path=ppt/theme/theme1.xml><?xml version="1.0" encoding="utf-8"?>
<a:theme xmlns:a="http://schemas.openxmlformats.org/drawingml/2006/main" name="SketchyVTI">
  <a:themeElements>
    <a:clrScheme name="AnalogousFromRegularSeedRightStep">
      <a:dk1>
        <a:srgbClr val="000000"/>
      </a:dk1>
      <a:lt1>
        <a:srgbClr val="FFFFFF"/>
      </a:lt1>
      <a:dk2>
        <a:srgbClr val="1B1D38"/>
      </a:dk2>
      <a:lt2>
        <a:srgbClr val="E8E5E2"/>
      </a:lt2>
      <a:accent1>
        <a:srgbClr val="4D86C3"/>
      </a:accent1>
      <a:accent2>
        <a:srgbClr val="3B43B1"/>
      </a:accent2>
      <a:accent3>
        <a:srgbClr val="764DC3"/>
      </a:accent3>
      <a:accent4>
        <a:srgbClr val="963BB1"/>
      </a:accent4>
      <a:accent5>
        <a:srgbClr val="C34DAD"/>
      </a:accent5>
      <a:accent6>
        <a:srgbClr val="B13B6A"/>
      </a:accent6>
      <a:hlink>
        <a:srgbClr val="B0773A"/>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915</TotalTime>
  <Words>1936</Words>
  <Application>Microsoft Office PowerPoint</Application>
  <PresentationFormat>Widescreen</PresentationFormat>
  <Paragraphs>216</Paragraphs>
  <Slides>32</Slides>
  <Notes>11</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Arial</vt:lpstr>
      <vt:lpstr>Calibri</vt:lpstr>
      <vt:lpstr>HelveticaNeue</vt:lpstr>
      <vt:lpstr>HelveticaNeueBoldCondensed</vt:lpstr>
      <vt:lpstr>Modern Love</vt:lpstr>
      <vt:lpstr>Roboto</vt:lpstr>
      <vt:lpstr>The Hand</vt:lpstr>
      <vt:lpstr>SketchyVTI</vt:lpstr>
      <vt:lpstr>Medicine at Altitude </vt:lpstr>
      <vt:lpstr>Altitude Sickness</vt:lpstr>
      <vt:lpstr>When does altitude sickness occur?</vt:lpstr>
      <vt:lpstr>Risk factors for altitude sickness</vt:lpstr>
      <vt:lpstr>Symptoms of AMS</vt:lpstr>
      <vt:lpstr>Managing AMS</vt:lpstr>
      <vt:lpstr>Aetiology of AMS</vt:lpstr>
      <vt:lpstr>High altitude pulmonary oedema</vt:lpstr>
      <vt:lpstr>Aetiology of HAPE</vt:lpstr>
      <vt:lpstr>Risk factors for HAPE</vt:lpstr>
      <vt:lpstr>S+S of HAPE</vt:lpstr>
      <vt:lpstr>Management of HAPE</vt:lpstr>
      <vt:lpstr>HAPE on Everest</vt:lpstr>
      <vt:lpstr>Gamow bag</vt:lpstr>
      <vt:lpstr>Prevention of HAPE</vt:lpstr>
      <vt:lpstr>High altitude cerebral oedema</vt:lpstr>
      <vt:lpstr>HACE</vt:lpstr>
      <vt:lpstr>Aetiology of HACE</vt:lpstr>
      <vt:lpstr>Symptoms    Signs</vt:lpstr>
      <vt:lpstr>Managing HACE</vt:lpstr>
      <vt:lpstr>Preventing HACE</vt:lpstr>
      <vt:lpstr>Q1</vt:lpstr>
      <vt:lpstr>Q1</vt:lpstr>
      <vt:lpstr>Q2</vt:lpstr>
      <vt:lpstr>Q2</vt:lpstr>
      <vt:lpstr>Q3</vt:lpstr>
      <vt:lpstr>Q4</vt:lpstr>
      <vt:lpstr>Q4</vt:lpstr>
      <vt:lpstr>Q5</vt:lpstr>
      <vt:lpstr>Q5</vt:lpstr>
      <vt:lpstr>Q6</vt:lpstr>
      <vt:lpstr>Q6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Medicine at Altitude </dc:title>
  <dc:creator>Juliet Forsyth</dc:creator>
  <cp:lastModifiedBy>Juliet Forsyth</cp:lastModifiedBy>
  <cp:revision>1</cp:revision>
  <dcterms:created xsi:type="dcterms:W3CDTF">2022-02-01T20:20:17Z</dcterms:created>
  <dcterms:modified xsi:type="dcterms:W3CDTF">2023-07-17T10:54:47Z</dcterms:modified>
</cp:coreProperties>
</file>